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55" r:id="rId2"/>
  </p:sldMasterIdLst>
  <p:notesMasterIdLst>
    <p:notesMasterId r:id="rId99"/>
  </p:notesMasterIdLst>
  <p:handoutMasterIdLst>
    <p:handoutMasterId r:id="rId100"/>
  </p:handoutMasterIdLst>
  <p:sldIdLst>
    <p:sldId id="704" r:id="rId3"/>
    <p:sldId id="864" r:id="rId4"/>
    <p:sldId id="705" r:id="rId5"/>
    <p:sldId id="706" r:id="rId6"/>
    <p:sldId id="774" r:id="rId7"/>
    <p:sldId id="775" r:id="rId8"/>
    <p:sldId id="776" r:id="rId9"/>
    <p:sldId id="777" r:id="rId10"/>
    <p:sldId id="778" r:id="rId11"/>
    <p:sldId id="780" r:id="rId12"/>
    <p:sldId id="781" r:id="rId13"/>
    <p:sldId id="707" r:id="rId14"/>
    <p:sldId id="708" r:id="rId15"/>
    <p:sldId id="782" r:id="rId16"/>
    <p:sldId id="783" r:id="rId17"/>
    <p:sldId id="784" r:id="rId18"/>
    <p:sldId id="785" r:id="rId19"/>
    <p:sldId id="786" r:id="rId20"/>
    <p:sldId id="787" r:id="rId21"/>
    <p:sldId id="788" r:id="rId22"/>
    <p:sldId id="789" r:id="rId23"/>
    <p:sldId id="790" r:id="rId24"/>
    <p:sldId id="791" r:id="rId25"/>
    <p:sldId id="792" r:id="rId26"/>
    <p:sldId id="793" r:id="rId27"/>
    <p:sldId id="794" r:id="rId28"/>
    <p:sldId id="709" r:id="rId29"/>
    <p:sldId id="795" r:id="rId30"/>
    <p:sldId id="796" r:id="rId31"/>
    <p:sldId id="797" r:id="rId32"/>
    <p:sldId id="798" r:id="rId33"/>
    <p:sldId id="799" r:id="rId34"/>
    <p:sldId id="800" r:id="rId35"/>
    <p:sldId id="801" r:id="rId36"/>
    <p:sldId id="802" r:id="rId37"/>
    <p:sldId id="803" r:id="rId38"/>
    <p:sldId id="804" r:id="rId39"/>
    <p:sldId id="805" r:id="rId40"/>
    <p:sldId id="806" r:id="rId41"/>
    <p:sldId id="807" r:id="rId42"/>
    <p:sldId id="808" r:id="rId43"/>
    <p:sldId id="809" r:id="rId44"/>
    <p:sldId id="810" r:id="rId45"/>
    <p:sldId id="811" r:id="rId46"/>
    <p:sldId id="812" r:id="rId47"/>
    <p:sldId id="813" r:id="rId48"/>
    <p:sldId id="814" r:id="rId49"/>
    <p:sldId id="815" r:id="rId50"/>
    <p:sldId id="816" r:id="rId51"/>
    <p:sldId id="817" r:id="rId52"/>
    <p:sldId id="818" r:id="rId53"/>
    <p:sldId id="819" r:id="rId54"/>
    <p:sldId id="820" r:id="rId55"/>
    <p:sldId id="821" r:id="rId56"/>
    <p:sldId id="822" r:id="rId57"/>
    <p:sldId id="823" r:id="rId58"/>
    <p:sldId id="824" r:id="rId59"/>
    <p:sldId id="825" r:id="rId60"/>
    <p:sldId id="826" r:id="rId61"/>
    <p:sldId id="827" r:id="rId62"/>
    <p:sldId id="828" r:id="rId63"/>
    <p:sldId id="829" r:id="rId64"/>
    <p:sldId id="830" r:id="rId65"/>
    <p:sldId id="831" r:id="rId66"/>
    <p:sldId id="832" r:id="rId67"/>
    <p:sldId id="833" r:id="rId68"/>
    <p:sldId id="834" r:id="rId69"/>
    <p:sldId id="835" r:id="rId70"/>
    <p:sldId id="836" r:id="rId71"/>
    <p:sldId id="837" r:id="rId72"/>
    <p:sldId id="838" r:id="rId73"/>
    <p:sldId id="839" r:id="rId74"/>
    <p:sldId id="840" r:id="rId75"/>
    <p:sldId id="841" r:id="rId76"/>
    <p:sldId id="842" r:id="rId77"/>
    <p:sldId id="843" r:id="rId78"/>
    <p:sldId id="844" r:id="rId79"/>
    <p:sldId id="845" r:id="rId80"/>
    <p:sldId id="846" r:id="rId81"/>
    <p:sldId id="847" r:id="rId82"/>
    <p:sldId id="848" r:id="rId83"/>
    <p:sldId id="849" r:id="rId84"/>
    <p:sldId id="850" r:id="rId85"/>
    <p:sldId id="851" r:id="rId86"/>
    <p:sldId id="852" r:id="rId87"/>
    <p:sldId id="853" r:id="rId88"/>
    <p:sldId id="854" r:id="rId89"/>
    <p:sldId id="855" r:id="rId90"/>
    <p:sldId id="856" r:id="rId91"/>
    <p:sldId id="857" r:id="rId92"/>
    <p:sldId id="858" r:id="rId93"/>
    <p:sldId id="859" r:id="rId94"/>
    <p:sldId id="860" r:id="rId95"/>
    <p:sldId id="861" r:id="rId96"/>
    <p:sldId id="862" r:id="rId97"/>
    <p:sldId id="863" r:id="rId98"/>
  </p:sldIdLst>
  <p:sldSz cx="9144000" cy="6858000" type="screen4x3"/>
  <p:notesSz cx="6858000" cy="9144000"/>
  <p:defaultTextStyle>
    <a:defPPr>
      <a:defRPr lang="en-US"/>
    </a:defPPr>
    <a:lvl1pPr algn="ctr" rtl="0" fontAlgn="base">
      <a:spcBef>
        <a:spcPct val="0"/>
      </a:spcBef>
      <a:spcAft>
        <a:spcPct val="0"/>
      </a:spcAft>
      <a:defRPr sz="2000" b="1" kern="1200">
        <a:solidFill>
          <a:srgbClr val="A50021"/>
        </a:solidFill>
        <a:latin typeface="Arial" pitchFamily="34" charset="0"/>
        <a:ea typeface="华文行楷" pitchFamily="2" charset="-122"/>
        <a:cs typeface="+mn-cs"/>
      </a:defRPr>
    </a:lvl1pPr>
    <a:lvl2pPr marL="457200" algn="ctr" rtl="0" fontAlgn="base">
      <a:spcBef>
        <a:spcPct val="0"/>
      </a:spcBef>
      <a:spcAft>
        <a:spcPct val="0"/>
      </a:spcAft>
      <a:defRPr sz="2000" b="1" kern="1200">
        <a:solidFill>
          <a:srgbClr val="A50021"/>
        </a:solidFill>
        <a:latin typeface="Arial" pitchFamily="34" charset="0"/>
        <a:ea typeface="华文行楷" pitchFamily="2" charset="-122"/>
        <a:cs typeface="+mn-cs"/>
      </a:defRPr>
    </a:lvl2pPr>
    <a:lvl3pPr marL="914400" algn="ctr" rtl="0" fontAlgn="base">
      <a:spcBef>
        <a:spcPct val="0"/>
      </a:spcBef>
      <a:spcAft>
        <a:spcPct val="0"/>
      </a:spcAft>
      <a:defRPr sz="2000" b="1" kern="1200">
        <a:solidFill>
          <a:srgbClr val="A50021"/>
        </a:solidFill>
        <a:latin typeface="Arial" pitchFamily="34" charset="0"/>
        <a:ea typeface="华文行楷" pitchFamily="2" charset="-122"/>
        <a:cs typeface="+mn-cs"/>
      </a:defRPr>
    </a:lvl3pPr>
    <a:lvl4pPr marL="1371600" algn="ctr" rtl="0" fontAlgn="base">
      <a:spcBef>
        <a:spcPct val="0"/>
      </a:spcBef>
      <a:spcAft>
        <a:spcPct val="0"/>
      </a:spcAft>
      <a:defRPr sz="2000" b="1" kern="1200">
        <a:solidFill>
          <a:srgbClr val="A50021"/>
        </a:solidFill>
        <a:latin typeface="Arial" pitchFamily="34" charset="0"/>
        <a:ea typeface="华文行楷" pitchFamily="2" charset="-122"/>
        <a:cs typeface="+mn-cs"/>
      </a:defRPr>
    </a:lvl4pPr>
    <a:lvl5pPr marL="1828800" algn="ctr" rtl="0" fontAlgn="base">
      <a:spcBef>
        <a:spcPct val="0"/>
      </a:spcBef>
      <a:spcAft>
        <a:spcPct val="0"/>
      </a:spcAft>
      <a:defRPr sz="2000" b="1" kern="1200">
        <a:solidFill>
          <a:srgbClr val="A50021"/>
        </a:solidFill>
        <a:latin typeface="Arial" pitchFamily="34" charset="0"/>
        <a:ea typeface="华文行楷" pitchFamily="2" charset="-122"/>
        <a:cs typeface="+mn-cs"/>
      </a:defRPr>
    </a:lvl5pPr>
    <a:lvl6pPr marL="2286000" algn="l" defTabSz="914400" rtl="0" eaLnBrk="1" latinLnBrk="0" hangingPunct="1">
      <a:defRPr sz="2000" b="1" kern="1200">
        <a:solidFill>
          <a:srgbClr val="A50021"/>
        </a:solidFill>
        <a:latin typeface="Arial" pitchFamily="34" charset="0"/>
        <a:ea typeface="华文行楷" pitchFamily="2" charset="-122"/>
        <a:cs typeface="+mn-cs"/>
      </a:defRPr>
    </a:lvl6pPr>
    <a:lvl7pPr marL="2743200" algn="l" defTabSz="914400" rtl="0" eaLnBrk="1" latinLnBrk="0" hangingPunct="1">
      <a:defRPr sz="2000" b="1" kern="1200">
        <a:solidFill>
          <a:srgbClr val="A50021"/>
        </a:solidFill>
        <a:latin typeface="Arial" pitchFamily="34" charset="0"/>
        <a:ea typeface="华文行楷" pitchFamily="2" charset="-122"/>
        <a:cs typeface="+mn-cs"/>
      </a:defRPr>
    </a:lvl7pPr>
    <a:lvl8pPr marL="3200400" algn="l" defTabSz="914400" rtl="0" eaLnBrk="1" latinLnBrk="0" hangingPunct="1">
      <a:defRPr sz="2000" b="1" kern="1200">
        <a:solidFill>
          <a:srgbClr val="A50021"/>
        </a:solidFill>
        <a:latin typeface="Arial" pitchFamily="34" charset="0"/>
        <a:ea typeface="华文行楷" pitchFamily="2" charset="-122"/>
        <a:cs typeface="+mn-cs"/>
      </a:defRPr>
    </a:lvl8pPr>
    <a:lvl9pPr marL="3657600" algn="l" defTabSz="914400" rtl="0" eaLnBrk="1" latinLnBrk="0" hangingPunct="1">
      <a:defRPr sz="2000" b="1" kern="1200">
        <a:solidFill>
          <a:srgbClr val="A50021"/>
        </a:solidFill>
        <a:latin typeface="Arial" pitchFamily="34" charset="0"/>
        <a:ea typeface="华文行楷"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CCCC"/>
    <a:srgbClr val="B1EDE6"/>
    <a:srgbClr val="AFCCEF"/>
    <a:srgbClr val="99FF66"/>
    <a:srgbClr val="00CC00"/>
    <a:srgbClr val="FF0066"/>
    <a:srgbClr val="FF3399"/>
    <a:srgbClr val="FF505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7" autoAdjust="0"/>
    <p:restoredTop sz="94646" autoAdjust="0"/>
  </p:normalViewPr>
  <p:slideViewPr>
    <p:cSldViewPr>
      <p:cViewPr varScale="1">
        <p:scale>
          <a:sx n="82" d="100"/>
          <a:sy n="82" d="100"/>
        </p:scale>
        <p:origin x="-131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00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b="0">
                <a:solidFill>
                  <a:schemeClr val="tx1"/>
                </a:solidFill>
                <a:latin typeface="Times New Roman" pitchFamily="18" charset="0"/>
                <a:ea typeface="宋体" pitchFamily="2" charset="-122"/>
              </a:defRPr>
            </a:lvl1pPr>
          </a:lstStyle>
          <a:p>
            <a:pPr>
              <a:defRPr/>
            </a:pPr>
            <a:endParaRPr lang="zh-CN" altLang="en-US"/>
          </a:p>
        </p:txBody>
      </p:sp>
      <p:sp>
        <p:nvSpPr>
          <p:cNvPr id="108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b="0">
                <a:solidFill>
                  <a:schemeClr val="tx1"/>
                </a:solidFill>
                <a:latin typeface="Times New Roman" pitchFamily="18" charset="0"/>
                <a:ea typeface="宋体" pitchFamily="2" charset="-122"/>
              </a:defRPr>
            </a:lvl1pPr>
          </a:lstStyle>
          <a:p>
            <a:pPr>
              <a:defRPr/>
            </a:pPr>
            <a:endParaRPr lang="en-US" altLang="zh-CN"/>
          </a:p>
        </p:txBody>
      </p:sp>
      <p:sp>
        <p:nvSpPr>
          <p:cNvPr id="108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b="0">
                <a:solidFill>
                  <a:schemeClr val="tx1"/>
                </a:solidFill>
                <a:latin typeface="Times New Roman" pitchFamily="18" charset="0"/>
                <a:ea typeface="宋体" pitchFamily="2" charset="-122"/>
              </a:defRPr>
            </a:lvl1pPr>
          </a:lstStyle>
          <a:p>
            <a:pPr>
              <a:defRPr/>
            </a:pPr>
            <a:endParaRPr lang="en-US" altLang="zh-CN"/>
          </a:p>
        </p:txBody>
      </p:sp>
      <p:sp>
        <p:nvSpPr>
          <p:cNvPr id="108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b="0">
                <a:solidFill>
                  <a:schemeClr val="tx1"/>
                </a:solidFill>
                <a:latin typeface="Times New Roman" pitchFamily="18" charset="0"/>
                <a:ea typeface="宋体" pitchFamily="2" charset="-122"/>
              </a:defRPr>
            </a:lvl1pPr>
          </a:lstStyle>
          <a:p>
            <a:pPr>
              <a:defRPr/>
            </a:pPr>
            <a:fld id="{F7FF9B83-9A4D-44A7-8F28-712E750D4BB6}" type="slidenum">
              <a:rPr lang="zh-CN" altLang="en-US"/>
              <a:pPr>
                <a:defRPr/>
              </a:pPr>
              <a:t>‹#›</a:t>
            </a:fld>
            <a:endParaRPr lang="en-US" altLang="zh-CN"/>
          </a:p>
        </p:txBody>
      </p:sp>
    </p:spTree>
    <p:extLst>
      <p:ext uri="{BB962C8B-B14F-4D97-AF65-F5344CB8AC3E}">
        <p14:creationId xmlns:p14="http://schemas.microsoft.com/office/powerpoint/2010/main" val="59473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b="0">
                <a:solidFill>
                  <a:schemeClr val="tx1"/>
                </a:solidFill>
                <a:latin typeface="Times New Roman" pitchFamily="18" charset="0"/>
                <a:ea typeface="宋体" pitchFamily="2" charset="-122"/>
              </a:defRPr>
            </a:lvl1pPr>
          </a:lstStyle>
          <a:p>
            <a:pPr>
              <a:defRPr/>
            </a:pPr>
            <a:endParaRPr lang="zh-CN" altLang="en-US"/>
          </a:p>
        </p:txBody>
      </p:sp>
      <p:sp>
        <p:nvSpPr>
          <p:cNvPr id="266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b="0">
                <a:solidFill>
                  <a:schemeClr val="tx1"/>
                </a:solidFill>
                <a:latin typeface="Times New Roman" pitchFamily="18" charset="0"/>
                <a:ea typeface="宋体" pitchFamily="2" charset="-122"/>
              </a:defRPr>
            </a:lvl1pPr>
          </a:lstStyle>
          <a:p>
            <a:pPr>
              <a:defRPr/>
            </a:pPr>
            <a:endParaRPr lang="en-US" altLang="zh-CN"/>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66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b="0">
                <a:solidFill>
                  <a:schemeClr val="tx1"/>
                </a:solidFill>
                <a:latin typeface="Times New Roman" pitchFamily="18" charset="0"/>
                <a:ea typeface="宋体" pitchFamily="2" charset="-122"/>
              </a:defRPr>
            </a:lvl1pPr>
          </a:lstStyle>
          <a:p>
            <a:pPr>
              <a:defRPr/>
            </a:pPr>
            <a:endParaRPr lang="en-US" altLang="zh-CN"/>
          </a:p>
        </p:txBody>
      </p:sp>
      <p:sp>
        <p:nvSpPr>
          <p:cNvPr id="266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b="0">
                <a:solidFill>
                  <a:schemeClr val="tx1"/>
                </a:solidFill>
                <a:latin typeface="Times New Roman" pitchFamily="18" charset="0"/>
                <a:ea typeface="宋体" pitchFamily="2" charset="-122"/>
              </a:defRPr>
            </a:lvl1pPr>
          </a:lstStyle>
          <a:p>
            <a:pPr>
              <a:defRPr/>
            </a:pPr>
            <a:fld id="{6B33721C-8ADD-47CA-9E61-B7B55339E67E}" type="slidenum">
              <a:rPr lang="zh-CN" altLang="en-US"/>
              <a:pPr>
                <a:defRPr/>
              </a:pPr>
              <a:t>‹#›</a:t>
            </a:fld>
            <a:endParaRPr lang="en-US" altLang="zh-CN"/>
          </a:p>
        </p:txBody>
      </p:sp>
    </p:spTree>
    <p:extLst>
      <p:ext uri="{BB962C8B-B14F-4D97-AF65-F5344CB8AC3E}">
        <p14:creationId xmlns:p14="http://schemas.microsoft.com/office/powerpoint/2010/main" val="6826970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e1"/>
          <p:cNvPicPr>
            <a:picLocks noChangeAspect="1" noChangeArrowheads="1"/>
          </p:cNvPicPr>
          <p:nvPr userDrawn="1"/>
        </p:nvPicPr>
        <p:blipFill>
          <a:blip r:embed="rId2"/>
          <a:srcRect/>
          <a:stretch>
            <a:fillRect/>
          </a:stretch>
        </p:blipFill>
        <p:spPr bwMode="auto">
          <a:xfrm>
            <a:off x="-9525" y="0"/>
            <a:ext cx="9163050" cy="6858000"/>
          </a:xfrm>
          <a:prstGeom prst="rect">
            <a:avLst/>
          </a:prstGeom>
          <a:noFill/>
          <a:ln w="9525">
            <a:noFill/>
            <a:miter lim="800000"/>
            <a:headEnd/>
            <a:tailEnd/>
          </a:ln>
        </p:spPr>
      </p:pic>
      <p:sp>
        <p:nvSpPr>
          <p:cNvPr id="793603" name="Rectangle 3"/>
          <p:cNvSpPr>
            <a:spLocks noGrp="1" noChangeArrowheads="1"/>
          </p:cNvSpPr>
          <p:nvPr>
            <p:ph type="ctrTitle"/>
          </p:nvPr>
        </p:nvSpPr>
        <p:spPr>
          <a:xfrm>
            <a:off x="685800" y="2130425"/>
            <a:ext cx="7772400" cy="1470025"/>
          </a:xfrm>
        </p:spPr>
        <p:txBody>
          <a:bodyPr/>
          <a:lstStyle>
            <a:lvl1pPr>
              <a:defRPr/>
            </a:lvl1pPr>
          </a:lstStyle>
          <a:p>
            <a:r>
              <a:rPr lang="zh-CN" altLang="en-US" smtClean="0"/>
              <a:t>单击此处编辑母版标题样式</a:t>
            </a:r>
            <a:endParaRPr lang="zh-CN" altLang="en-US"/>
          </a:p>
        </p:txBody>
      </p:sp>
      <p:sp>
        <p:nvSpPr>
          <p:cNvPr id="793604"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smtClean="0"/>
              <a:t>单击此处编辑母版副标题样式</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A9FC41BA-A494-485F-A24E-0AE8B91AC67D}"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34CE5F6D-48AD-43D4-AB21-A8F7D3022E0E}"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5917F915-A705-4D92-AAA4-8D2D0CB02BF0}"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984FECB3-1A9D-41AC-B48A-0DC6552C12E1}"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r>
              <a:rPr lang="zh-CN" altLang="en-US" noProof="0" smtClean="0"/>
              <a:t>单击图标添加表格</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CD825C76-E0AE-44D3-ACD6-0D0AC9557480}"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e1"/>
          <p:cNvPicPr>
            <a:picLocks noChangeAspect="1" noChangeArrowheads="1"/>
          </p:cNvPicPr>
          <p:nvPr userDrawn="1"/>
        </p:nvPicPr>
        <p:blipFill>
          <a:blip r:embed="rId2"/>
          <a:srcRect/>
          <a:stretch>
            <a:fillRect/>
          </a:stretch>
        </p:blipFill>
        <p:spPr bwMode="auto">
          <a:xfrm>
            <a:off x="-9525" y="0"/>
            <a:ext cx="9163050" cy="6858000"/>
          </a:xfrm>
          <a:prstGeom prst="rect">
            <a:avLst/>
          </a:prstGeom>
          <a:noFill/>
          <a:ln w="9525">
            <a:noFill/>
            <a:miter lim="800000"/>
            <a:headEnd/>
            <a:tailEnd/>
          </a:ln>
        </p:spPr>
      </p:pic>
      <p:sp>
        <p:nvSpPr>
          <p:cNvPr id="791555" name="Rectangle 3"/>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791556"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4F5C0B4B-8ED2-4149-B191-4DD283D77355}"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B9EBD902-1DBC-4AF6-B555-0E85D57F1825}"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080607E0-D51A-4988-949B-7755AF036A02}"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8448C287-DF18-4256-8500-A0BA5630B0DC}"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p:cNvSpPr>
            <a:spLocks noGrp="1" noChangeArrowheads="1"/>
          </p:cNvSpPr>
          <p:nvPr>
            <p:ph type="sldNum" sz="quarter" idx="12"/>
          </p:nvPr>
        </p:nvSpPr>
        <p:spPr>
          <a:ln/>
        </p:spPr>
        <p:txBody>
          <a:bodyPr/>
          <a:lstStyle>
            <a:lvl1pPr>
              <a:defRPr/>
            </a:lvl1pPr>
          </a:lstStyle>
          <a:p>
            <a:pPr>
              <a:defRPr/>
            </a:pPr>
            <a:fld id="{6E425BFF-E3F0-41D9-9DE7-5E36E98262D2}"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D68C1C28-6620-4945-88A2-69447EF0477B}"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09929E90-9352-4721-B8CB-0B9056316121}" type="slidenum">
              <a:rPr lang="zh-CN" altLang="en-US"/>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EACE505F-DA8B-41F3-A005-BD9B28F6B187}" type="slidenum">
              <a:rPr lang="zh-CN" altLang="en-US"/>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9F622B70-2CF6-4C07-8C3F-7719BA6FD3E2}" type="slidenum">
              <a:rPr lang="zh-CN" altLang="en-US"/>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538ED2EC-C9D0-4C40-ADDF-87E48072424F}" type="slidenum">
              <a:rPr lang="zh-CN" altLang="en-US"/>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DD7481DA-2584-4587-978E-85B17D291828}" type="slidenum">
              <a:rPr lang="zh-CN" altLang="en-US"/>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BEB6CE9B-3A8D-4426-A4C8-00CFD9648453}"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443D5050-D564-4590-B560-4873B8610D89}"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6BDB9CA4-ACDB-4B0A-AA5F-BB3D239E4D49}"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p:cNvSpPr>
            <a:spLocks noGrp="1" noChangeArrowheads="1"/>
          </p:cNvSpPr>
          <p:nvPr>
            <p:ph type="sldNum" sz="quarter" idx="12"/>
          </p:nvPr>
        </p:nvSpPr>
        <p:spPr>
          <a:ln/>
        </p:spPr>
        <p:txBody>
          <a:bodyPr/>
          <a:lstStyle>
            <a:lvl1pPr>
              <a:defRPr/>
            </a:lvl1pPr>
          </a:lstStyle>
          <a:p>
            <a:pPr>
              <a:defRPr/>
            </a:pPr>
            <a:fld id="{ED7BAE82-6712-440B-9996-F13392A7EF54}"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9F516C77-13A8-4249-A1FA-9C5DCC25E247}"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8AAE3D5A-A3AF-4815-A328-0FDB545CB925}"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99CFCF44-B0D9-42B0-A5D6-93E8ED73DEBB}"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42E60774-4211-4E7D-9F51-C2322D318480}"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e6"/>
          <p:cNvPicPr>
            <a:picLocks noChangeAspect="1" noChangeArrowheads="1"/>
          </p:cNvPicPr>
          <p:nvPr/>
        </p:nvPicPr>
        <p:blipFill>
          <a:blip r:embed="rId15"/>
          <a:srcRect/>
          <a:stretch>
            <a:fillRect/>
          </a:stretch>
        </p:blipFill>
        <p:spPr bwMode="auto">
          <a:xfrm>
            <a:off x="0" y="6457950"/>
            <a:ext cx="9163050" cy="40005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92581"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solidFill>
                  <a:schemeClr val="tx1"/>
                </a:solidFill>
                <a:latin typeface="Arial" charset="0"/>
                <a:ea typeface="+mn-ea"/>
              </a:defRPr>
            </a:lvl1pPr>
          </a:lstStyle>
          <a:p>
            <a:pPr>
              <a:defRPr/>
            </a:pPr>
            <a:endParaRPr lang="en-US" altLang="zh-CN"/>
          </a:p>
        </p:txBody>
      </p:sp>
      <p:sp>
        <p:nvSpPr>
          <p:cNvPr id="792582" name="Rectangle 6"/>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latin typeface="Arial" charset="0"/>
                <a:ea typeface="+mn-ea"/>
              </a:defRPr>
            </a:lvl1pPr>
          </a:lstStyle>
          <a:p>
            <a:pPr>
              <a:defRPr/>
            </a:pPr>
            <a:endParaRPr lang="en-US" altLang="zh-CN"/>
          </a:p>
        </p:txBody>
      </p:sp>
      <p:sp>
        <p:nvSpPr>
          <p:cNvPr id="792583" name="Rectangle 7"/>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chemeClr val="tx1"/>
                </a:solidFill>
                <a:latin typeface="Arial" charset="0"/>
                <a:ea typeface="+mn-ea"/>
              </a:defRPr>
            </a:lvl1pPr>
          </a:lstStyle>
          <a:p>
            <a:pPr>
              <a:defRPr/>
            </a:pPr>
            <a:fld id="{7A373FA3-353A-4230-BAE5-F4D5EEC912E1}" type="slidenum">
              <a:rPr lang="zh-CN" altLang="en-US"/>
              <a:pPr>
                <a:defRPr/>
              </a:pPr>
              <a:t>‹#›</a:t>
            </a:fld>
            <a:endParaRPr lang="en-US" altLang="zh-CN"/>
          </a:p>
        </p:txBody>
      </p:sp>
      <p:pic>
        <p:nvPicPr>
          <p:cNvPr id="1032" name="Picture 8" descr="d2"/>
          <p:cNvPicPr>
            <a:picLocks noChangeAspect="1" noChangeArrowheads="1"/>
          </p:cNvPicPr>
          <p:nvPr/>
        </p:nvPicPr>
        <p:blipFill>
          <a:blip r:embed="rId16"/>
          <a:srcRect/>
          <a:stretch>
            <a:fillRect/>
          </a:stretch>
        </p:blipFill>
        <p:spPr bwMode="auto">
          <a:xfrm>
            <a:off x="-9525" y="212725"/>
            <a:ext cx="9163050" cy="6953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9"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pitchFamily="2" charset="-122"/>
        </a:defRPr>
      </a:lvl2pPr>
      <a:lvl3pPr algn="ctr" rtl="0" eaLnBrk="1" fontAlgn="base" hangingPunct="1">
        <a:spcBef>
          <a:spcPct val="0"/>
        </a:spcBef>
        <a:spcAft>
          <a:spcPct val="0"/>
        </a:spcAft>
        <a:defRPr sz="4400">
          <a:solidFill>
            <a:schemeClr val="tx2"/>
          </a:solidFill>
          <a:latin typeface="Arial" charset="0"/>
          <a:ea typeface="宋体" pitchFamily="2" charset="-122"/>
        </a:defRPr>
      </a:lvl3pPr>
      <a:lvl4pPr algn="ctr" rtl="0" eaLnBrk="1" fontAlgn="base" hangingPunct="1">
        <a:spcBef>
          <a:spcPct val="0"/>
        </a:spcBef>
        <a:spcAft>
          <a:spcPct val="0"/>
        </a:spcAft>
        <a:defRPr sz="4400">
          <a:solidFill>
            <a:schemeClr val="tx2"/>
          </a:solidFill>
          <a:latin typeface="Arial" charset="0"/>
          <a:ea typeface="宋体" pitchFamily="2" charset="-122"/>
        </a:defRPr>
      </a:lvl4pPr>
      <a:lvl5pPr algn="ctr" rtl="0" eaLnBrk="1" fontAlgn="base" hangingPunct="1">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e6"/>
          <p:cNvPicPr>
            <a:picLocks noChangeAspect="1" noChangeArrowheads="1"/>
          </p:cNvPicPr>
          <p:nvPr/>
        </p:nvPicPr>
        <p:blipFill>
          <a:blip r:embed="rId13"/>
          <a:srcRect/>
          <a:stretch>
            <a:fillRect/>
          </a:stretch>
        </p:blipFill>
        <p:spPr bwMode="auto">
          <a:xfrm>
            <a:off x="0" y="6457950"/>
            <a:ext cx="9163050" cy="400050"/>
          </a:xfrm>
          <a:prstGeom prst="rect">
            <a:avLst/>
          </a:prstGeom>
          <a:noFill/>
          <a:ln w="9525">
            <a:noFill/>
            <a:miter lim="800000"/>
            <a:headEnd/>
            <a:tailEnd/>
          </a:ln>
        </p:spPr>
      </p:pic>
      <p:sp>
        <p:nvSpPr>
          <p:cNvPr id="2051" name="Rectangle 3"/>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4"/>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90533"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solidFill>
                  <a:schemeClr val="tx1"/>
                </a:solidFill>
                <a:latin typeface="Arial" charset="0"/>
                <a:ea typeface="+mn-ea"/>
              </a:defRPr>
            </a:lvl1pPr>
          </a:lstStyle>
          <a:p>
            <a:pPr>
              <a:defRPr/>
            </a:pPr>
            <a:endParaRPr lang="en-US" altLang="zh-CN"/>
          </a:p>
        </p:txBody>
      </p:sp>
      <p:sp>
        <p:nvSpPr>
          <p:cNvPr id="790534" name="Rectangle 6"/>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latin typeface="Arial" charset="0"/>
                <a:ea typeface="+mn-ea"/>
              </a:defRPr>
            </a:lvl1pPr>
          </a:lstStyle>
          <a:p>
            <a:pPr>
              <a:defRPr/>
            </a:pPr>
            <a:endParaRPr lang="en-US" altLang="zh-CN"/>
          </a:p>
        </p:txBody>
      </p:sp>
      <p:sp>
        <p:nvSpPr>
          <p:cNvPr id="790535" name="Rectangle 7"/>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chemeClr val="tx1"/>
                </a:solidFill>
                <a:latin typeface="Arial" charset="0"/>
                <a:ea typeface="+mn-ea"/>
              </a:defRPr>
            </a:lvl1pPr>
          </a:lstStyle>
          <a:p>
            <a:pPr>
              <a:defRPr/>
            </a:pPr>
            <a:fld id="{E44CB15B-AEE7-4288-980E-D716BCF38E55}" type="slidenum">
              <a:rPr lang="zh-CN" altLang="en-US"/>
              <a:pPr>
                <a:defRPr/>
              </a:pPr>
              <a:t>‹#›</a:t>
            </a:fld>
            <a:endParaRPr lang="en-US" altLang="zh-CN"/>
          </a:p>
        </p:txBody>
      </p:sp>
      <p:pic>
        <p:nvPicPr>
          <p:cNvPr id="2056" name="Picture 8" descr="d2"/>
          <p:cNvPicPr>
            <a:picLocks noChangeAspect="1" noChangeArrowheads="1"/>
          </p:cNvPicPr>
          <p:nvPr/>
        </p:nvPicPr>
        <p:blipFill>
          <a:blip r:embed="rId14"/>
          <a:srcRect/>
          <a:stretch>
            <a:fillRect/>
          </a:stretch>
        </p:blipFill>
        <p:spPr bwMode="auto">
          <a:xfrm>
            <a:off x="-9525" y="212725"/>
            <a:ext cx="9163050" cy="6953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70"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wmf"/></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2.xml"/><Relationship Id="rId4" Type="http://schemas.openxmlformats.org/officeDocument/2006/relationships/image" Target="../media/image45.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slideLayout" Target="../slideLayouts/slideLayout2.xml"/><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7.wmf"/><Relationship Id="rId7"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1560" y="1268760"/>
            <a:ext cx="7772400" cy="1470025"/>
          </a:xfrm>
        </p:spPr>
        <p:txBody>
          <a:bodyPr/>
          <a:lstStyle/>
          <a:p>
            <a:r>
              <a:rPr lang="zh-CN" altLang="zh-CN" b="1" dirty="0">
                <a:solidFill>
                  <a:srgbClr val="C00000"/>
                </a:solidFill>
              </a:rPr>
              <a:t>第</a:t>
            </a:r>
            <a:r>
              <a:rPr lang="en-US" altLang="zh-CN" b="1" dirty="0">
                <a:solidFill>
                  <a:srgbClr val="C00000"/>
                </a:solidFill>
              </a:rPr>
              <a:t>11</a:t>
            </a:r>
            <a:r>
              <a:rPr lang="zh-CN" altLang="zh-CN" b="1" dirty="0">
                <a:solidFill>
                  <a:srgbClr val="C00000"/>
                </a:solidFill>
              </a:rPr>
              <a:t>章</a:t>
            </a:r>
            <a:r>
              <a:rPr lang="en-US" altLang="zh-CN" b="1" dirty="0">
                <a:solidFill>
                  <a:srgbClr val="C00000"/>
                </a:solidFill>
              </a:rPr>
              <a:t>  </a:t>
            </a:r>
            <a:r>
              <a:rPr lang="zh-CN" altLang="zh-CN" b="1" dirty="0">
                <a:solidFill>
                  <a:srgbClr val="C00000"/>
                </a:solidFill>
              </a:rPr>
              <a:t>通信系统仿真设计</a:t>
            </a:r>
            <a:br>
              <a:rPr lang="zh-CN" altLang="zh-CN" b="1" dirty="0">
                <a:solidFill>
                  <a:srgbClr val="C00000"/>
                </a:solidFill>
              </a:rPr>
            </a:br>
            <a:endParaRPr lang="zh-CN" altLang="en-US" dirty="0">
              <a:solidFill>
                <a:srgbClr val="C00000"/>
              </a:solidFill>
            </a:endParaRPr>
          </a:p>
        </p:txBody>
      </p:sp>
      <p:sp>
        <p:nvSpPr>
          <p:cNvPr id="3" name="副标题 2"/>
          <p:cNvSpPr>
            <a:spLocks noGrp="1"/>
          </p:cNvSpPr>
          <p:nvPr>
            <p:ph type="subTitle" idx="1"/>
          </p:nvPr>
        </p:nvSpPr>
        <p:spPr>
          <a:xfrm>
            <a:off x="395536" y="2708920"/>
            <a:ext cx="8280920" cy="3528392"/>
          </a:xfrm>
        </p:spPr>
        <p:txBody>
          <a:bodyPr>
            <a:normAutofit fontScale="70000" lnSpcReduction="20000"/>
          </a:bodyPr>
          <a:lstStyle/>
          <a:p>
            <a:pPr algn="l"/>
            <a:r>
              <a:rPr lang="en-US" altLang="zh-CN" dirty="0" smtClean="0">
                <a:solidFill>
                  <a:schemeClr val="tx1"/>
                </a:solidFill>
              </a:rPr>
              <a:t>         </a:t>
            </a:r>
            <a:r>
              <a:rPr lang="zh-CN" altLang="zh-CN" dirty="0" smtClean="0">
                <a:solidFill>
                  <a:schemeClr val="tx1"/>
                </a:solidFill>
              </a:rPr>
              <a:t>通信系统</a:t>
            </a:r>
            <a:r>
              <a:rPr lang="zh-CN" altLang="zh-CN" dirty="0">
                <a:solidFill>
                  <a:schemeClr val="tx1"/>
                </a:solidFill>
              </a:rPr>
              <a:t>一般由信源（发端设备）、信宿（收端设备）和信道（传输媒介）等组成，被称为通信的三要素。本章是在掌握</a:t>
            </a:r>
            <a:r>
              <a:rPr lang="en-US" altLang="zh-CN" dirty="0">
                <a:solidFill>
                  <a:schemeClr val="tx1"/>
                </a:solidFill>
              </a:rPr>
              <a:t>MATLAB</a:t>
            </a:r>
            <a:r>
              <a:rPr lang="zh-CN" altLang="zh-CN" dirty="0">
                <a:solidFill>
                  <a:schemeClr val="tx1"/>
                </a:solidFill>
              </a:rPr>
              <a:t>语言的基础上，讲述通信系统建模与仿真的作用、方法和实例。基于通信系统的仿真设计以通信系统的模块化构造为主线，介绍数字通信系统的基本模型和相应的建模方法，介绍了</a:t>
            </a:r>
            <a:r>
              <a:rPr lang="en-US" altLang="zh-CN" dirty="0">
                <a:solidFill>
                  <a:schemeClr val="tx1"/>
                </a:solidFill>
              </a:rPr>
              <a:t>MATLAB</a:t>
            </a:r>
            <a:r>
              <a:rPr lang="zh-CN" altLang="zh-CN" dirty="0">
                <a:solidFill>
                  <a:schemeClr val="tx1"/>
                </a:solidFill>
              </a:rPr>
              <a:t>自带的通信工具箱的使用。</a:t>
            </a:r>
          </a:p>
          <a:p>
            <a:pPr algn="l"/>
            <a:r>
              <a:rPr lang="zh-CN" altLang="zh-CN" dirty="0">
                <a:solidFill>
                  <a:schemeClr val="tx1"/>
                </a:solidFill>
              </a:rPr>
              <a:t>学习目标：</a:t>
            </a:r>
          </a:p>
          <a:p>
            <a:pPr algn="l"/>
            <a:r>
              <a:rPr lang="zh-CN" altLang="zh-CN" dirty="0">
                <a:solidFill>
                  <a:schemeClr val="tx1"/>
                </a:solidFill>
              </a:rPr>
              <a:t>（</a:t>
            </a:r>
            <a:r>
              <a:rPr lang="en-US" altLang="zh-CN" dirty="0">
                <a:solidFill>
                  <a:schemeClr val="tx1"/>
                </a:solidFill>
              </a:rPr>
              <a:t>1</a:t>
            </a:r>
            <a:r>
              <a:rPr lang="zh-CN" altLang="zh-CN" dirty="0">
                <a:solidFill>
                  <a:schemeClr val="tx1"/>
                </a:solidFill>
              </a:rPr>
              <a:t>）学习和掌握通信系统仿真方法和模型设计；</a:t>
            </a:r>
          </a:p>
          <a:p>
            <a:pPr algn="l"/>
            <a:r>
              <a:rPr lang="zh-CN" altLang="zh-CN" dirty="0">
                <a:solidFill>
                  <a:schemeClr val="tx1"/>
                </a:solidFill>
              </a:rPr>
              <a:t>（</a:t>
            </a:r>
            <a:r>
              <a:rPr lang="en-US" altLang="zh-CN" dirty="0">
                <a:solidFill>
                  <a:schemeClr val="tx1"/>
                </a:solidFill>
              </a:rPr>
              <a:t>2</a:t>
            </a:r>
            <a:r>
              <a:rPr lang="zh-CN" altLang="zh-CN" dirty="0">
                <a:solidFill>
                  <a:schemeClr val="tx1"/>
                </a:solidFill>
              </a:rPr>
              <a:t>）学习和掌握</a:t>
            </a:r>
            <a:r>
              <a:rPr lang="en-US" altLang="zh-CN" dirty="0">
                <a:solidFill>
                  <a:schemeClr val="tx1"/>
                </a:solidFill>
              </a:rPr>
              <a:t>SIMULINK</a:t>
            </a:r>
            <a:r>
              <a:rPr lang="zh-CN" altLang="zh-CN" dirty="0">
                <a:solidFill>
                  <a:schemeClr val="tx1"/>
                </a:solidFill>
              </a:rPr>
              <a:t>通信系统仿真库使用；</a:t>
            </a:r>
          </a:p>
          <a:p>
            <a:pPr algn="l"/>
            <a:r>
              <a:rPr lang="zh-CN" altLang="zh-CN" dirty="0">
                <a:solidFill>
                  <a:schemeClr val="tx1"/>
                </a:solidFill>
              </a:rPr>
              <a:t>（</a:t>
            </a:r>
            <a:r>
              <a:rPr lang="en-US" altLang="zh-CN" dirty="0">
                <a:solidFill>
                  <a:schemeClr val="tx1"/>
                </a:solidFill>
              </a:rPr>
              <a:t>3</a:t>
            </a:r>
            <a:r>
              <a:rPr lang="zh-CN" altLang="zh-CN" dirty="0">
                <a:solidFill>
                  <a:schemeClr val="tx1"/>
                </a:solidFill>
              </a:rPr>
              <a:t>）掌握</a:t>
            </a:r>
            <a:r>
              <a:rPr lang="en-US" altLang="zh-CN" dirty="0">
                <a:solidFill>
                  <a:schemeClr val="tx1"/>
                </a:solidFill>
              </a:rPr>
              <a:t>MATLAB</a:t>
            </a:r>
            <a:r>
              <a:rPr lang="zh-CN" altLang="zh-CN" dirty="0">
                <a:solidFill>
                  <a:schemeClr val="tx1"/>
                </a:solidFill>
              </a:rPr>
              <a:t>通信系统仿真设计。</a:t>
            </a:r>
          </a:p>
          <a:p>
            <a:endParaRPr lang="zh-CN" altLang="en-US" dirty="0"/>
          </a:p>
        </p:txBody>
      </p:sp>
    </p:spTree>
    <p:extLst>
      <p:ext uri="{BB962C8B-B14F-4D97-AF65-F5344CB8AC3E}">
        <p14:creationId xmlns:p14="http://schemas.microsoft.com/office/powerpoint/2010/main" val="373950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124744"/>
            <a:ext cx="2749471" cy="400110"/>
          </a:xfrm>
          <a:prstGeom prst="rect">
            <a:avLst/>
          </a:prstGeom>
        </p:spPr>
        <p:txBody>
          <a:bodyPr wrap="none">
            <a:spAutoFit/>
          </a:bodyPr>
          <a:lstStyle/>
          <a:p>
            <a:pPr algn="l"/>
            <a:r>
              <a:rPr lang="en-US" altLang="zh-CN" b="0" dirty="0">
                <a:solidFill>
                  <a:schemeClr val="tx1"/>
                </a:solidFill>
                <a:latin typeface="+mj-ea"/>
                <a:ea typeface="+mj-ea"/>
              </a:rPr>
              <a:t>11.2.1  </a:t>
            </a:r>
            <a:r>
              <a:rPr lang="zh-CN" altLang="zh-CN" b="0" dirty="0">
                <a:solidFill>
                  <a:schemeClr val="tx1"/>
                </a:solidFill>
                <a:latin typeface="+mj-ea"/>
                <a:ea typeface="+mj-ea"/>
              </a:rPr>
              <a:t>随机数产生器</a:t>
            </a:r>
          </a:p>
        </p:txBody>
      </p:sp>
      <p:sp>
        <p:nvSpPr>
          <p:cNvPr id="3" name="矩形 2"/>
          <p:cNvSpPr/>
          <p:nvPr/>
        </p:nvSpPr>
        <p:spPr>
          <a:xfrm>
            <a:off x="323528" y="1562730"/>
            <a:ext cx="3262432" cy="400110"/>
          </a:xfrm>
          <a:prstGeom prst="rect">
            <a:avLst/>
          </a:prstGeom>
        </p:spPr>
        <p:txBody>
          <a:bodyPr wrap="none">
            <a:spAutoFit/>
          </a:bodyPr>
          <a:lstStyle/>
          <a:p>
            <a:pPr algn="l"/>
            <a:r>
              <a:rPr lang="zh-CN" altLang="zh-CN" b="0" dirty="0">
                <a:solidFill>
                  <a:schemeClr val="tx1"/>
                </a:solidFill>
                <a:latin typeface="+mj-ea"/>
                <a:ea typeface="+mj-ea"/>
              </a:rPr>
              <a:t>随机招数产生器是用来产生</a:t>
            </a:r>
            <a:endParaRPr lang="zh-CN" altLang="en-US" b="0" dirty="0">
              <a:solidFill>
                <a:schemeClr val="tx1"/>
              </a:solidFill>
              <a:latin typeface="+mj-ea"/>
              <a:ea typeface="+mj-ea"/>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1562730"/>
            <a:ext cx="947506"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51520" y="1967394"/>
            <a:ext cx="5382344" cy="400110"/>
          </a:xfrm>
          <a:prstGeom prst="rect">
            <a:avLst/>
          </a:prstGeom>
        </p:spPr>
        <p:txBody>
          <a:bodyPr wrap="square">
            <a:spAutoFit/>
          </a:bodyPr>
          <a:lstStyle/>
          <a:p>
            <a:pPr algn="l"/>
            <a:r>
              <a:rPr lang="zh-CN" altLang="zh-CN" b="0" dirty="0">
                <a:solidFill>
                  <a:schemeClr val="tx1"/>
                </a:solidFill>
                <a:latin typeface="+mj-ea"/>
                <a:ea typeface="+mj-ea"/>
              </a:rPr>
              <a:t>范围内具有均匀分布的随机整数。程序如下：</a:t>
            </a:r>
          </a:p>
        </p:txBody>
      </p:sp>
      <p:sp>
        <p:nvSpPr>
          <p:cNvPr id="5" name="矩形 4"/>
          <p:cNvSpPr/>
          <p:nvPr/>
        </p:nvSpPr>
        <p:spPr>
          <a:xfrm>
            <a:off x="323528" y="2455726"/>
            <a:ext cx="4572000" cy="1938992"/>
          </a:xfrm>
          <a:prstGeom prst="rect">
            <a:avLst/>
          </a:prstGeom>
        </p:spPr>
        <p:txBody>
          <a:bodyPr>
            <a:spAutoFit/>
          </a:bodyPr>
          <a:lstStyle/>
          <a:p>
            <a:pPr algn="l"/>
            <a:r>
              <a:rPr lang="en-US" altLang="zh-CN" b="0" dirty="0">
                <a:solidFill>
                  <a:schemeClr val="tx1"/>
                </a:solidFill>
                <a:latin typeface="+mj-ea"/>
                <a:ea typeface="+mj-ea"/>
              </a:rPr>
              <a:t>&gt;&gt; </a:t>
            </a:r>
            <a:r>
              <a:rPr lang="en-US" altLang="zh-CN" b="0" dirty="0" err="1">
                <a:solidFill>
                  <a:schemeClr val="tx1"/>
                </a:solidFill>
                <a:latin typeface="+mj-ea"/>
                <a:ea typeface="+mj-ea"/>
              </a:rPr>
              <a:t>randi</a:t>
            </a:r>
            <a:r>
              <a:rPr lang="en-US" altLang="zh-CN" b="0" dirty="0">
                <a:solidFill>
                  <a:schemeClr val="tx1"/>
                </a:solidFill>
                <a:latin typeface="+mj-ea"/>
                <a:ea typeface="+mj-ea"/>
              </a:rPr>
              <a:t>(4,4)</a:t>
            </a:r>
            <a:endParaRPr lang="zh-CN" altLang="zh-CN" b="0" dirty="0">
              <a:solidFill>
                <a:schemeClr val="tx1"/>
              </a:solidFill>
              <a:latin typeface="+mj-ea"/>
              <a:ea typeface="+mj-ea"/>
            </a:endParaRPr>
          </a:p>
          <a:p>
            <a:pPr algn="l"/>
            <a:r>
              <a:rPr lang="en-US" altLang="zh-CN" b="0" dirty="0" err="1">
                <a:solidFill>
                  <a:schemeClr val="tx1"/>
                </a:solidFill>
                <a:latin typeface="+mj-ea"/>
                <a:ea typeface="+mj-ea"/>
              </a:rPr>
              <a:t>ans</a:t>
            </a:r>
            <a:r>
              <a:rPr lang="en-US" altLang="zh-CN" b="0" dirty="0">
                <a:solidFill>
                  <a:schemeClr val="tx1"/>
                </a:solidFill>
                <a:latin typeface="+mj-ea"/>
                <a:ea typeface="+mj-ea"/>
              </a:rPr>
              <a:t> =</a:t>
            </a:r>
            <a:endParaRPr lang="zh-CN" altLang="zh-CN" b="0" dirty="0">
              <a:solidFill>
                <a:schemeClr val="tx1"/>
              </a:solidFill>
              <a:latin typeface="+mj-ea"/>
              <a:ea typeface="+mj-ea"/>
            </a:endParaRPr>
          </a:p>
          <a:p>
            <a:pPr algn="l"/>
            <a:r>
              <a:rPr lang="en-US" altLang="zh-CN" b="0" dirty="0">
                <a:solidFill>
                  <a:schemeClr val="tx1"/>
                </a:solidFill>
                <a:latin typeface="+mj-ea"/>
                <a:ea typeface="+mj-ea"/>
              </a:rPr>
              <a:t>     2     2     2     1</a:t>
            </a:r>
            <a:endParaRPr lang="zh-CN" altLang="zh-CN" b="0" dirty="0">
              <a:solidFill>
                <a:schemeClr val="tx1"/>
              </a:solidFill>
              <a:latin typeface="+mj-ea"/>
              <a:ea typeface="+mj-ea"/>
            </a:endParaRPr>
          </a:p>
          <a:p>
            <a:pPr algn="l"/>
            <a:r>
              <a:rPr lang="en-US" altLang="zh-CN" b="0" dirty="0">
                <a:solidFill>
                  <a:schemeClr val="tx1"/>
                </a:solidFill>
                <a:latin typeface="+mj-ea"/>
                <a:ea typeface="+mj-ea"/>
              </a:rPr>
              <a:t>     3     3     1     4</a:t>
            </a:r>
            <a:endParaRPr lang="zh-CN" altLang="zh-CN" b="0" dirty="0">
              <a:solidFill>
                <a:schemeClr val="tx1"/>
              </a:solidFill>
              <a:latin typeface="+mj-ea"/>
              <a:ea typeface="+mj-ea"/>
            </a:endParaRPr>
          </a:p>
          <a:p>
            <a:pPr algn="l"/>
            <a:r>
              <a:rPr lang="en-US" altLang="zh-CN" b="0" dirty="0">
                <a:solidFill>
                  <a:schemeClr val="tx1"/>
                </a:solidFill>
                <a:latin typeface="+mj-ea"/>
                <a:ea typeface="+mj-ea"/>
              </a:rPr>
              <a:t>     1     3     1     3</a:t>
            </a:r>
            <a:endParaRPr lang="zh-CN" altLang="zh-CN" b="0" dirty="0">
              <a:solidFill>
                <a:schemeClr val="tx1"/>
              </a:solidFill>
              <a:latin typeface="+mj-ea"/>
              <a:ea typeface="+mj-ea"/>
            </a:endParaRPr>
          </a:p>
          <a:p>
            <a:pPr algn="l"/>
            <a:r>
              <a:rPr lang="en-US" altLang="zh-CN" b="0" dirty="0">
                <a:solidFill>
                  <a:schemeClr val="tx1"/>
                </a:solidFill>
                <a:latin typeface="+mj-ea"/>
                <a:ea typeface="+mj-ea"/>
              </a:rPr>
              <a:t>     3     3     4     4</a:t>
            </a:r>
            <a:endParaRPr lang="zh-CN" altLang="zh-CN" b="0" dirty="0">
              <a:solidFill>
                <a:schemeClr val="tx1"/>
              </a:solidFill>
              <a:latin typeface="+mj-ea"/>
              <a:ea typeface="+mj-ea"/>
            </a:endParaRPr>
          </a:p>
        </p:txBody>
      </p:sp>
      <p:sp>
        <p:nvSpPr>
          <p:cNvPr id="6" name="矩形 5"/>
          <p:cNvSpPr/>
          <p:nvPr/>
        </p:nvSpPr>
        <p:spPr>
          <a:xfrm>
            <a:off x="327585" y="4581128"/>
            <a:ext cx="4572000" cy="1323439"/>
          </a:xfrm>
          <a:prstGeom prst="rect">
            <a:avLst/>
          </a:prstGeom>
        </p:spPr>
        <p:txBody>
          <a:bodyPr>
            <a:spAutoFit/>
          </a:bodyPr>
          <a:lstStyle/>
          <a:p>
            <a:pPr algn="l"/>
            <a:r>
              <a:rPr lang="en-US" altLang="zh-CN" b="0" dirty="0">
                <a:solidFill>
                  <a:schemeClr val="tx1"/>
                </a:solidFill>
                <a:latin typeface="+mj-ea"/>
                <a:ea typeface="+mj-ea"/>
              </a:rPr>
              <a:t>Simulink</a:t>
            </a:r>
            <a:r>
              <a:rPr lang="zh-CN" altLang="zh-CN" b="0" dirty="0">
                <a:solidFill>
                  <a:schemeClr val="tx1"/>
                </a:solidFill>
                <a:latin typeface="+mj-ea"/>
                <a:ea typeface="+mj-ea"/>
              </a:rPr>
              <a:t>中随机整数产生器模块如图</a:t>
            </a:r>
            <a:r>
              <a:rPr lang="en-US" altLang="zh-CN" b="0" dirty="0">
                <a:solidFill>
                  <a:schemeClr val="tx1"/>
                </a:solidFill>
                <a:latin typeface="+mj-ea"/>
                <a:ea typeface="+mj-ea"/>
              </a:rPr>
              <a:t>11-2</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双击随机整数产生器模块，弹出属性设置菜单，如图</a:t>
            </a:r>
            <a:r>
              <a:rPr lang="en-US" altLang="zh-CN" b="0" dirty="0">
                <a:solidFill>
                  <a:schemeClr val="tx1"/>
                </a:solidFill>
                <a:latin typeface="+mj-ea"/>
                <a:ea typeface="+mj-ea"/>
              </a:rPr>
              <a:t>11-3</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2939944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818"/>
          <a:stretch/>
        </p:blipFill>
        <p:spPr bwMode="auto">
          <a:xfrm>
            <a:off x="827584" y="980728"/>
            <a:ext cx="6073775" cy="3236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9944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1052736"/>
            <a:ext cx="8712968" cy="5016758"/>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”选项：输入一个随机数（正整数或者正整数矢量），从而设定整数输出范围。</a:t>
            </a:r>
          </a:p>
          <a:p>
            <a:pPr algn="l"/>
            <a:r>
              <a:rPr lang="zh-CN" altLang="zh-CN" b="0" dirty="0">
                <a:solidFill>
                  <a:schemeClr val="tx1"/>
                </a:solidFill>
                <a:latin typeface="+mj-ea"/>
                <a:ea typeface="+mj-ea"/>
              </a:rPr>
              <a:t>“</a:t>
            </a:r>
            <a:r>
              <a:rPr lang="en-US" altLang="zh-CN" b="0" dirty="0">
                <a:solidFill>
                  <a:schemeClr val="tx1"/>
                </a:solidFill>
                <a:latin typeface="+mj-ea"/>
                <a:ea typeface="+mj-ea"/>
              </a:rPr>
              <a:t>Initial seed</a:t>
            </a:r>
            <a:r>
              <a:rPr lang="zh-CN" altLang="zh-CN" b="0" dirty="0">
                <a:solidFill>
                  <a:schemeClr val="tx1"/>
                </a:solidFill>
                <a:latin typeface="+mj-ea"/>
                <a:ea typeface="+mj-ea"/>
              </a:rPr>
              <a:t>”选项：随机整数产生器的随机种子。当使用相同的随机种子时，随机整数产生器每次都会产生相同的二进制序列，不同的随机数种子产生不同的序列。当随机数种子的维数大于</a:t>
            </a:r>
            <a:r>
              <a:rPr lang="en-US" altLang="zh-CN" b="0" dirty="0">
                <a:solidFill>
                  <a:schemeClr val="tx1"/>
                </a:solidFill>
                <a:latin typeface="+mj-ea"/>
                <a:ea typeface="+mj-ea"/>
              </a:rPr>
              <a:t>1</a:t>
            </a:r>
            <a:r>
              <a:rPr lang="zh-CN" altLang="zh-CN" b="0" dirty="0">
                <a:solidFill>
                  <a:schemeClr val="tx1"/>
                </a:solidFill>
                <a:latin typeface="+mj-ea"/>
                <a:ea typeface="+mj-ea"/>
              </a:rPr>
              <a:t>时，输出信号的维数也大于</a:t>
            </a:r>
            <a:r>
              <a:rPr lang="en-US" altLang="zh-CN" b="0" dirty="0">
                <a:solidFill>
                  <a:schemeClr val="tx1"/>
                </a:solidFill>
                <a:latin typeface="+mj-ea"/>
                <a:ea typeface="+mj-ea"/>
              </a:rPr>
              <a:t>1</a:t>
            </a:r>
            <a:r>
              <a:rPr lang="zh-CN" altLang="zh-CN" b="0" dirty="0">
                <a:solidFill>
                  <a:schemeClr val="tx1"/>
                </a:solidFill>
                <a:latin typeface="+mj-ea"/>
                <a:ea typeface="+mj-ea"/>
              </a:rPr>
              <a:t>。</a:t>
            </a:r>
          </a:p>
          <a:p>
            <a:pPr algn="l"/>
            <a:r>
              <a:rPr lang="zh-CN" altLang="zh-CN" b="0" dirty="0">
                <a:solidFill>
                  <a:schemeClr val="tx1"/>
                </a:solidFill>
                <a:latin typeface="+mj-ea"/>
                <a:ea typeface="+mj-ea"/>
              </a:rPr>
              <a:t>“</a:t>
            </a:r>
            <a:r>
              <a:rPr lang="en-US" altLang="zh-CN" b="0" dirty="0">
                <a:solidFill>
                  <a:schemeClr val="tx1"/>
                </a:solidFill>
                <a:latin typeface="+mj-ea"/>
                <a:ea typeface="+mj-ea"/>
              </a:rPr>
              <a:t>Sample time</a:t>
            </a:r>
            <a:r>
              <a:rPr lang="zh-CN" altLang="zh-CN" b="0" dirty="0">
                <a:solidFill>
                  <a:schemeClr val="tx1"/>
                </a:solidFill>
                <a:latin typeface="+mj-ea"/>
                <a:ea typeface="+mj-ea"/>
              </a:rPr>
              <a:t>”选项：输出序列的采用时间，一般采用系统默认设置。</a:t>
            </a:r>
          </a:p>
          <a:p>
            <a:pPr algn="l"/>
            <a:r>
              <a:rPr lang="zh-CN" altLang="zh-CN" b="0" dirty="0">
                <a:solidFill>
                  <a:schemeClr val="tx1"/>
                </a:solidFill>
                <a:latin typeface="+mj-ea"/>
                <a:ea typeface="+mj-ea"/>
              </a:rPr>
              <a:t>“</a:t>
            </a:r>
            <a:r>
              <a:rPr lang="en-US" altLang="zh-CN" b="0" dirty="0">
                <a:solidFill>
                  <a:schemeClr val="tx1"/>
                </a:solidFill>
                <a:latin typeface="+mj-ea"/>
                <a:ea typeface="+mj-ea"/>
              </a:rPr>
              <a:t>Frame-based outputs</a:t>
            </a:r>
            <a:r>
              <a:rPr lang="zh-CN" altLang="zh-CN" b="0" dirty="0">
                <a:solidFill>
                  <a:schemeClr val="tx1"/>
                </a:solidFill>
                <a:latin typeface="+mj-ea"/>
                <a:ea typeface="+mj-ea"/>
              </a:rPr>
              <a:t>”选项：指定整数产生器以帧格式产生输出序列，即决定了输出信号是基于帧还是基于采样。该选项只有当“</a:t>
            </a:r>
            <a:r>
              <a:rPr lang="en-US" altLang="zh-CN" b="0" dirty="0">
                <a:solidFill>
                  <a:schemeClr val="tx1"/>
                </a:solidFill>
                <a:latin typeface="+mj-ea"/>
                <a:ea typeface="+mj-ea"/>
              </a:rPr>
              <a:t>Interpret vector parameters as 1-D</a:t>
            </a:r>
            <a:r>
              <a:rPr lang="zh-CN" altLang="zh-CN" b="0" dirty="0">
                <a:solidFill>
                  <a:schemeClr val="tx1"/>
                </a:solidFill>
                <a:latin typeface="+mj-ea"/>
                <a:ea typeface="+mj-ea"/>
              </a:rPr>
              <a:t>”选项未被选中时才有效。</a:t>
            </a:r>
          </a:p>
          <a:p>
            <a:pPr algn="l"/>
            <a:r>
              <a:rPr lang="zh-CN" altLang="zh-CN" b="0" dirty="0">
                <a:solidFill>
                  <a:schemeClr val="tx1"/>
                </a:solidFill>
                <a:latin typeface="+mj-ea"/>
                <a:ea typeface="+mj-ea"/>
              </a:rPr>
              <a:t>“</a:t>
            </a:r>
            <a:r>
              <a:rPr lang="en-US" altLang="zh-CN" b="0" dirty="0">
                <a:solidFill>
                  <a:schemeClr val="tx1"/>
                </a:solidFill>
                <a:latin typeface="+mj-ea"/>
                <a:ea typeface="+mj-ea"/>
              </a:rPr>
              <a:t>Interpret vector parameters as 1-D</a:t>
            </a:r>
            <a:r>
              <a:rPr lang="zh-CN" altLang="zh-CN" b="0" dirty="0">
                <a:solidFill>
                  <a:schemeClr val="tx1"/>
                </a:solidFill>
                <a:latin typeface="+mj-ea"/>
                <a:ea typeface="+mj-ea"/>
              </a:rPr>
              <a:t>”选项：选中该复选框，则以泊松分布整数产生器输出一维序列，否则输出二维序列，本项只有当“</a:t>
            </a:r>
            <a:r>
              <a:rPr lang="en-US" altLang="zh-CN" b="0" dirty="0">
                <a:solidFill>
                  <a:schemeClr val="tx1"/>
                </a:solidFill>
                <a:latin typeface="+mj-ea"/>
                <a:ea typeface="+mj-ea"/>
              </a:rPr>
              <a:t>Frame-based outputs</a:t>
            </a:r>
            <a:r>
              <a:rPr lang="zh-CN" altLang="zh-CN" b="0" dirty="0">
                <a:solidFill>
                  <a:schemeClr val="tx1"/>
                </a:solidFill>
                <a:latin typeface="+mj-ea"/>
                <a:ea typeface="+mj-ea"/>
              </a:rPr>
              <a:t>”选项未被选中时才有效。</a:t>
            </a:r>
          </a:p>
          <a:p>
            <a:pPr algn="l"/>
            <a:r>
              <a:rPr lang="zh-CN" altLang="zh-CN" b="0" dirty="0">
                <a:solidFill>
                  <a:schemeClr val="tx1"/>
                </a:solidFill>
                <a:latin typeface="+mj-ea"/>
                <a:ea typeface="+mj-ea"/>
              </a:rPr>
              <a:t>“</a:t>
            </a:r>
            <a:r>
              <a:rPr lang="en-US" altLang="zh-CN" b="0" dirty="0">
                <a:solidFill>
                  <a:schemeClr val="tx1"/>
                </a:solidFill>
                <a:latin typeface="+mj-ea"/>
                <a:ea typeface="+mj-ea"/>
              </a:rPr>
              <a:t>Out data type</a:t>
            </a:r>
            <a:r>
              <a:rPr lang="zh-CN" altLang="zh-CN" b="0" dirty="0">
                <a:solidFill>
                  <a:schemeClr val="tx1"/>
                </a:solidFill>
                <a:latin typeface="+mj-ea"/>
                <a:ea typeface="+mj-ea"/>
              </a:rPr>
              <a:t>”选项：决定模块输出数据类型，默认为</a:t>
            </a:r>
            <a:r>
              <a:rPr lang="en-US" altLang="zh-CN" b="0" dirty="0">
                <a:solidFill>
                  <a:schemeClr val="tx1"/>
                </a:solidFill>
                <a:latin typeface="+mj-ea"/>
                <a:ea typeface="+mj-ea"/>
              </a:rPr>
              <a:t>double</a:t>
            </a:r>
            <a:r>
              <a:rPr lang="zh-CN" altLang="zh-CN" b="0" dirty="0">
                <a:solidFill>
                  <a:schemeClr val="tx1"/>
                </a:solidFill>
                <a:latin typeface="+mj-ea"/>
                <a:ea typeface="+mj-ea"/>
              </a:rPr>
              <a:t>双精度类型，下拉菜单有</a:t>
            </a:r>
            <a:r>
              <a:rPr lang="en-US" altLang="zh-CN" b="0" dirty="0">
                <a:solidFill>
                  <a:schemeClr val="tx1"/>
                </a:solidFill>
                <a:latin typeface="+mj-ea"/>
                <a:ea typeface="+mj-ea"/>
              </a:rPr>
              <a:t>single</a:t>
            </a:r>
            <a:r>
              <a:rPr lang="zh-CN" altLang="zh-CN" b="0" dirty="0">
                <a:solidFill>
                  <a:schemeClr val="tx1"/>
                </a:solidFill>
                <a:latin typeface="+mj-ea"/>
                <a:ea typeface="+mj-ea"/>
              </a:rPr>
              <a:t>、</a:t>
            </a:r>
            <a:r>
              <a:rPr lang="en-US" altLang="zh-CN" b="0" dirty="0">
                <a:solidFill>
                  <a:schemeClr val="tx1"/>
                </a:solidFill>
                <a:latin typeface="+mj-ea"/>
                <a:ea typeface="+mj-ea"/>
              </a:rPr>
              <a:t>int8</a:t>
            </a:r>
            <a:r>
              <a:rPr lang="zh-CN" altLang="zh-CN" b="0" dirty="0">
                <a:solidFill>
                  <a:schemeClr val="tx1"/>
                </a:solidFill>
                <a:latin typeface="+mj-ea"/>
                <a:ea typeface="+mj-ea"/>
              </a:rPr>
              <a:t>、</a:t>
            </a:r>
            <a:r>
              <a:rPr lang="en-US" altLang="zh-CN" b="0" dirty="0">
                <a:solidFill>
                  <a:schemeClr val="tx1"/>
                </a:solidFill>
                <a:latin typeface="+mj-ea"/>
                <a:ea typeface="+mj-ea"/>
              </a:rPr>
              <a:t>uint8</a:t>
            </a:r>
            <a:r>
              <a:rPr lang="zh-CN" altLang="zh-CN" b="0" dirty="0">
                <a:solidFill>
                  <a:schemeClr val="tx1"/>
                </a:solidFill>
                <a:latin typeface="+mj-ea"/>
                <a:ea typeface="+mj-ea"/>
              </a:rPr>
              <a:t>、</a:t>
            </a:r>
            <a:r>
              <a:rPr lang="en-US" altLang="zh-CN" b="0" dirty="0">
                <a:solidFill>
                  <a:schemeClr val="tx1"/>
                </a:solidFill>
                <a:latin typeface="+mj-ea"/>
                <a:ea typeface="+mj-ea"/>
              </a:rPr>
              <a:t>int16</a:t>
            </a:r>
            <a:r>
              <a:rPr lang="zh-CN" altLang="zh-CN" b="0" dirty="0">
                <a:solidFill>
                  <a:schemeClr val="tx1"/>
                </a:solidFill>
                <a:latin typeface="+mj-ea"/>
                <a:ea typeface="+mj-ea"/>
              </a:rPr>
              <a:t>、</a:t>
            </a:r>
            <a:r>
              <a:rPr lang="en-US" altLang="zh-CN" b="0" dirty="0">
                <a:solidFill>
                  <a:schemeClr val="tx1"/>
                </a:solidFill>
                <a:latin typeface="+mj-ea"/>
                <a:ea typeface="+mj-ea"/>
              </a:rPr>
              <a:t>uint16</a:t>
            </a:r>
            <a:r>
              <a:rPr lang="zh-CN" altLang="zh-CN" b="0" dirty="0">
                <a:solidFill>
                  <a:schemeClr val="tx1"/>
                </a:solidFill>
                <a:latin typeface="+mj-ea"/>
                <a:ea typeface="+mj-ea"/>
              </a:rPr>
              <a:t>等类型，用户可以根据自己需要进行设定输出数据类型。其中要注意的是，如果要输出</a:t>
            </a:r>
            <a:r>
              <a:rPr lang="en-US" altLang="zh-CN" b="0" dirty="0" err="1">
                <a:solidFill>
                  <a:schemeClr val="tx1"/>
                </a:solidFill>
                <a:latin typeface="+mj-ea"/>
                <a:ea typeface="+mj-ea"/>
              </a:rPr>
              <a:t>boolean</a:t>
            </a:r>
            <a:r>
              <a:rPr lang="zh-CN" altLang="zh-CN" b="0" dirty="0">
                <a:solidFill>
                  <a:schemeClr val="tx1"/>
                </a:solidFill>
                <a:latin typeface="+mj-ea"/>
                <a:ea typeface="+mj-ea"/>
              </a:rPr>
              <a:t>型，“</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”选项必须是</a:t>
            </a:r>
            <a:r>
              <a:rPr lang="en-US" altLang="zh-CN" b="0" dirty="0">
                <a:solidFill>
                  <a:schemeClr val="tx1"/>
                </a:solidFill>
                <a:latin typeface="+mj-ea"/>
                <a:ea typeface="+mj-ea"/>
              </a:rPr>
              <a:t>2</a:t>
            </a:r>
            <a:r>
              <a:rPr lang="zh-CN" altLang="zh-CN" b="0" dirty="0">
                <a:solidFill>
                  <a:schemeClr val="tx1"/>
                </a:solidFill>
                <a:latin typeface="+mj-ea"/>
                <a:ea typeface="+mj-ea"/>
              </a:rPr>
              <a:t>。</a:t>
            </a:r>
          </a:p>
        </p:txBody>
      </p:sp>
    </p:spTree>
    <p:extLst>
      <p:ext uri="{BB962C8B-B14F-4D97-AF65-F5344CB8AC3E}">
        <p14:creationId xmlns:p14="http://schemas.microsoft.com/office/powerpoint/2010/main" val="84815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242" y="1295433"/>
            <a:ext cx="5184576" cy="400110"/>
          </a:xfrm>
          <a:prstGeom prst="rect">
            <a:avLst/>
          </a:prstGeom>
        </p:spPr>
        <p:txBody>
          <a:bodyPr wrap="square">
            <a:spAutoFit/>
          </a:bodyPr>
          <a:lstStyle/>
          <a:p>
            <a:pPr algn="l"/>
            <a:r>
              <a:rPr lang="zh-CN" altLang="zh-CN" b="0" dirty="0">
                <a:solidFill>
                  <a:schemeClr val="tx1"/>
                </a:solidFill>
                <a:latin typeface="+mj-ea"/>
                <a:ea typeface="+mj-ea"/>
              </a:rPr>
              <a:t>搭建随机整数产生器模型，如图</a:t>
            </a:r>
            <a:r>
              <a:rPr lang="en-US" altLang="zh-CN" b="0" dirty="0">
                <a:solidFill>
                  <a:schemeClr val="tx1"/>
                </a:solidFill>
                <a:latin typeface="+mj-ea"/>
                <a:ea typeface="+mj-ea"/>
              </a:rPr>
              <a:t>11-4</a:t>
            </a:r>
            <a:r>
              <a:rPr lang="zh-CN" altLang="zh-CN" b="0" dirty="0">
                <a:solidFill>
                  <a:schemeClr val="tx1"/>
                </a:solidFill>
                <a:latin typeface="+mj-ea"/>
                <a:ea typeface="+mj-ea"/>
              </a:rPr>
              <a:t>所示。</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228" y="496094"/>
            <a:ext cx="236220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89046" y="1943505"/>
            <a:ext cx="4572000" cy="1015663"/>
          </a:xfrm>
          <a:prstGeom prst="rect">
            <a:avLst/>
          </a:prstGeom>
        </p:spPr>
        <p:txBody>
          <a:bodyPr>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”选项为</a:t>
            </a:r>
            <a:r>
              <a:rPr lang="en-US" altLang="zh-CN" b="0" dirty="0">
                <a:solidFill>
                  <a:schemeClr val="tx1"/>
                </a:solidFill>
                <a:latin typeface="+mj-ea"/>
                <a:ea typeface="+mj-ea"/>
              </a:rPr>
              <a:t>8</a:t>
            </a:r>
            <a:r>
              <a:rPr lang="zh-CN" altLang="zh-CN" b="0" dirty="0">
                <a:solidFill>
                  <a:schemeClr val="tx1"/>
                </a:solidFill>
                <a:latin typeface="+mj-ea"/>
                <a:ea typeface="+mj-ea"/>
              </a:rPr>
              <a:t>，“</a:t>
            </a:r>
            <a:r>
              <a:rPr lang="en-US" altLang="zh-CN" b="0" dirty="0">
                <a:solidFill>
                  <a:schemeClr val="tx1"/>
                </a:solidFill>
                <a:latin typeface="+mj-ea"/>
                <a:ea typeface="+mj-ea"/>
              </a:rPr>
              <a:t>Initial seed</a:t>
            </a:r>
            <a:r>
              <a:rPr lang="zh-CN" altLang="zh-CN" b="0" dirty="0">
                <a:solidFill>
                  <a:schemeClr val="tx1"/>
                </a:solidFill>
                <a:latin typeface="+mj-ea"/>
                <a:ea typeface="+mj-ea"/>
              </a:rPr>
              <a:t>”选项为</a:t>
            </a:r>
            <a:r>
              <a:rPr lang="en-US" altLang="zh-CN" b="0" dirty="0">
                <a:solidFill>
                  <a:schemeClr val="tx1"/>
                </a:solidFill>
                <a:latin typeface="+mj-ea"/>
                <a:ea typeface="+mj-ea"/>
              </a:rPr>
              <a:t>37</a:t>
            </a:r>
            <a:r>
              <a:rPr lang="zh-CN" altLang="zh-CN" b="0" dirty="0">
                <a:solidFill>
                  <a:schemeClr val="tx1"/>
                </a:solidFill>
                <a:latin typeface="+mj-ea"/>
                <a:ea typeface="+mj-ea"/>
              </a:rPr>
              <a:t>（系统默认），运行仿真文件，输出图形如图</a:t>
            </a:r>
            <a:r>
              <a:rPr lang="en-US" altLang="zh-CN" b="0" dirty="0">
                <a:solidFill>
                  <a:schemeClr val="tx1"/>
                </a:solidFill>
                <a:latin typeface="+mj-ea"/>
                <a:ea typeface="+mj-ea"/>
              </a:rPr>
              <a:t>11-5</a:t>
            </a:r>
            <a:r>
              <a:rPr lang="zh-CN" altLang="zh-CN" b="0" dirty="0">
                <a:solidFill>
                  <a:schemeClr val="tx1"/>
                </a:solidFill>
                <a:latin typeface="+mj-ea"/>
                <a:ea typeface="+mj-ea"/>
              </a:rPr>
              <a:t>所示。</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976342"/>
            <a:ext cx="3200400" cy="214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26774" y="3797397"/>
            <a:ext cx="4572000" cy="1015663"/>
          </a:xfrm>
          <a:prstGeom prst="rect">
            <a:avLst/>
          </a:prstGeom>
        </p:spPr>
        <p:txBody>
          <a:bodyPr>
            <a:spAutoFit/>
          </a:bodyPr>
          <a:lstStyle/>
          <a:p>
            <a:pPr algn="l"/>
            <a:r>
              <a:rPr lang="zh-CN" altLang="zh-CN" b="0" dirty="0">
                <a:solidFill>
                  <a:schemeClr val="tx1"/>
                </a:solidFill>
                <a:latin typeface="+mj-ea"/>
                <a:ea typeface="+mj-ea"/>
              </a:rPr>
              <a:t>设定“</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”选项为</a:t>
            </a:r>
            <a:r>
              <a:rPr lang="en-US" altLang="zh-CN" b="0" dirty="0">
                <a:solidFill>
                  <a:schemeClr val="tx1"/>
                </a:solidFill>
                <a:latin typeface="+mj-ea"/>
                <a:ea typeface="+mj-ea"/>
              </a:rPr>
              <a:t>12</a:t>
            </a:r>
            <a:r>
              <a:rPr lang="zh-CN" altLang="zh-CN" b="0" dirty="0">
                <a:solidFill>
                  <a:schemeClr val="tx1"/>
                </a:solidFill>
                <a:latin typeface="+mj-ea"/>
                <a:ea typeface="+mj-ea"/>
              </a:rPr>
              <a:t>，“</a:t>
            </a:r>
            <a:r>
              <a:rPr lang="en-US" altLang="zh-CN" b="0" dirty="0">
                <a:solidFill>
                  <a:schemeClr val="tx1"/>
                </a:solidFill>
                <a:latin typeface="+mj-ea"/>
                <a:ea typeface="+mj-ea"/>
              </a:rPr>
              <a:t>Initial seed</a:t>
            </a:r>
            <a:r>
              <a:rPr lang="zh-CN" altLang="zh-CN" b="0" dirty="0">
                <a:solidFill>
                  <a:schemeClr val="tx1"/>
                </a:solidFill>
                <a:latin typeface="+mj-ea"/>
                <a:ea typeface="+mj-ea"/>
              </a:rPr>
              <a:t>”选项为</a:t>
            </a:r>
            <a:r>
              <a:rPr lang="en-US" altLang="zh-CN" b="0" dirty="0">
                <a:solidFill>
                  <a:schemeClr val="tx1"/>
                </a:solidFill>
                <a:latin typeface="+mj-ea"/>
                <a:ea typeface="+mj-ea"/>
              </a:rPr>
              <a:t>2</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11-6</a:t>
            </a:r>
            <a:r>
              <a:rPr lang="zh-CN" altLang="zh-CN" b="0" dirty="0">
                <a:solidFill>
                  <a:schemeClr val="tx1"/>
                </a:solidFill>
                <a:latin typeface="+mj-ea"/>
                <a:ea typeface="+mj-ea"/>
              </a:rPr>
              <a:t>所示。</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4293096"/>
            <a:ext cx="2903537"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6851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052736"/>
            <a:ext cx="2818657" cy="400110"/>
          </a:xfrm>
          <a:prstGeom prst="rect">
            <a:avLst/>
          </a:prstGeom>
        </p:spPr>
        <p:txBody>
          <a:bodyPr wrap="none">
            <a:spAutoFit/>
          </a:bodyPr>
          <a:lstStyle/>
          <a:p>
            <a:r>
              <a:rPr lang="en-US" altLang="zh-CN" dirty="0"/>
              <a:t>11.2.2  </a:t>
            </a:r>
            <a:r>
              <a:rPr lang="zh-CN" altLang="zh-CN" dirty="0"/>
              <a:t>泊松分布产生器</a:t>
            </a:r>
          </a:p>
        </p:txBody>
      </p:sp>
      <p:sp>
        <p:nvSpPr>
          <p:cNvPr id="3" name="矩形 2"/>
          <p:cNvSpPr/>
          <p:nvPr/>
        </p:nvSpPr>
        <p:spPr>
          <a:xfrm>
            <a:off x="251520" y="1556792"/>
            <a:ext cx="6336704" cy="400110"/>
          </a:xfrm>
          <a:prstGeom prst="rect">
            <a:avLst/>
          </a:prstGeom>
        </p:spPr>
        <p:txBody>
          <a:bodyPr wrap="square">
            <a:spAutoFit/>
          </a:bodyPr>
          <a:lstStyle/>
          <a:p>
            <a:pPr algn="l"/>
            <a:r>
              <a:rPr lang="zh-CN" altLang="zh-CN" b="0" dirty="0">
                <a:solidFill>
                  <a:schemeClr val="tx1"/>
                </a:solidFill>
                <a:latin typeface="+mj-ea"/>
                <a:ea typeface="+mj-ea"/>
              </a:rPr>
              <a:t>泊松分布整数产生器利用泊松分布产生随机整数。假设</a:t>
            </a:r>
            <a:endParaRPr lang="zh-CN" altLang="en-US" b="0" dirty="0">
              <a:solidFill>
                <a:schemeClr val="tx1"/>
              </a:solidFill>
              <a:latin typeface="+mj-ea"/>
              <a:ea typeface="+mj-ea"/>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3253" y="1556792"/>
            <a:ext cx="289942" cy="35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77281" y="1966786"/>
            <a:ext cx="4544834" cy="400110"/>
          </a:xfrm>
          <a:prstGeom prst="rect">
            <a:avLst/>
          </a:prstGeom>
        </p:spPr>
        <p:txBody>
          <a:bodyPr wrap="none">
            <a:spAutoFit/>
          </a:bodyPr>
          <a:lstStyle/>
          <a:p>
            <a:pPr algn="l"/>
            <a:r>
              <a:rPr lang="zh-CN" altLang="zh-CN" b="0" dirty="0">
                <a:solidFill>
                  <a:schemeClr val="tx1"/>
                </a:solidFill>
                <a:latin typeface="+mj-ea"/>
                <a:ea typeface="+mj-ea"/>
              </a:rPr>
              <a:t>是一个服从泊松分布的随机变量，那么</a:t>
            </a:r>
            <a:endParaRPr lang="zh-CN" altLang="en-US" b="0" dirty="0">
              <a:solidFill>
                <a:schemeClr val="tx1"/>
              </a:solidFill>
              <a:latin typeface="+mj-ea"/>
              <a:ea typeface="+mj-ea"/>
            </a:endParaRPr>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6355" y="2062424"/>
            <a:ext cx="251520" cy="30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899563" y="1966786"/>
            <a:ext cx="1723549" cy="400110"/>
          </a:xfrm>
          <a:prstGeom prst="rect">
            <a:avLst/>
          </a:prstGeom>
        </p:spPr>
        <p:txBody>
          <a:bodyPr wrap="none">
            <a:spAutoFit/>
          </a:bodyPr>
          <a:lstStyle/>
          <a:p>
            <a:pPr algn="l"/>
            <a:r>
              <a:rPr lang="zh-CN" altLang="zh-CN" b="0" dirty="0">
                <a:solidFill>
                  <a:schemeClr val="tx1"/>
                </a:solidFill>
                <a:latin typeface="+mj-ea"/>
                <a:ea typeface="+mj-ea"/>
              </a:rPr>
              <a:t>等于非负整数</a:t>
            </a:r>
            <a:endParaRPr lang="zh-CN" altLang="en-US" b="0" dirty="0">
              <a:solidFill>
                <a:schemeClr val="tx1"/>
              </a:solidFill>
              <a:latin typeface="+mj-ea"/>
              <a:ea typeface="+mj-ea"/>
            </a:endParaRPr>
          </a:p>
        </p:txBody>
      </p:sp>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161" y="1956902"/>
            <a:ext cx="312068" cy="476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864294" y="1966786"/>
            <a:ext cx="2236510" cy="400110"/>
          </a:xfrm>
          <a:prstGeom prst="rect">
            <a:avLst/>
          </a:prstGeom>
        </p:spPr>
        <p:txBody>
          <a:bodyPr wrap="none">
            <a:spAutoFit/>
          </a:bodyPr>
          <a:lstStyle/>
          <a:p>
            <a:pPr algn="l"/>
            <a:r>
              <a:rPr lang="zh-CN" altLang="zh-CN" b="0" dirty="0">
                <a:solidFill>
                  <a:schemeClr val="tx1"/>
                </a:solidFill>
                <a:latin typeface="+mj-ea"/>
                <a:ea typeface="+mj-ea"/>
              </a:rPr>
              <a:t>的概率表示如下：</a:t>
            </a:r>
            <a:endParaRPr lang="zh-CN" altLang="en-US" b="0" dirty="0">
              <a:solidFill>
                <a:schemeClr val="tx1"/>
              </a:solidFill>
              <a:latin typeface="+mj-ea"/>
              <a:ea typeface="+mj-ea"/>
            </a:endParaRPr>
          </a:p>
        </p:txBody>
      </p:sp>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5595" y="2433216"/>
            <a:ext cx="1366375" cy="63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1970" y="2607878"/>
            <a:ext cx="1117962" cy="28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251520" y="3271067"/>
            <a:ext cx="6174432" cy="400110"/>
          </a:xfrm>
          <a:prstGeom prst="rect">
            <a:avLst/>
          </a:prstGeom>
        </p:spPr>
        <p:txBody>
          <a:bodyPr wrap="square">
            <a:spAutoFit/>
          </a:bodyPr>
          <a:lstStyle/>
          <a:p>
            <a:pPr algn="l"/>
            <a:r>
              <a:rPr lang="en-US" altLang="zh-CN" b="0" dirty="0">
                <a:solidFill>
                  <a:schemeClr val="tx1"/>
                </a:solidFill>
                <a:latin typeface="+mj-ea"/>
                <a:ea typeface="+mj-ea"/>
              </a:rPr>
              <a:t>Simulink</a:t>
            </a:r>
            <a:r>
              <a:rPr lang="zh-CN" altLang="zh-CN" b="0" dirty="0">
                <a:solidFill>
                  <a:schemeClr val="tx1"/>
                </a:solidFill>
                <a:latin typeface="+mj-ea"/>
                <a:ea typeface="+mj-ea"/>
              </a:rPr>
              <a:t>中泊松分布整数产生器模块如图</a:t>
            </a:r>
            <a:r>
              <a:rPr lang="en-US" altLang="zh-CN" b="0" dirty="0">
                <a:solidFill>
                  <a:schemeClr val="tx1"/>
                </a:solidFill>
                <a:latin typeface="+mj-ea"/>
                <a:ea typeface="+mj-ea"/>
              </a:rPr>
              <a:t>11-7</a:t>
            </a:r>
            <a:r>
              <a:rPr lang="zh-CN" altLang="zh-CN" b="0" dirty="0">
                <a:solidFill>
                  <a:schemeClr val="tx1"/>
                </a:solidFill>
                <a:latin typeface="+mj-ea"/>
                <a:ea typeface="+mj-ea"/>
              </a:rPr>
              <a:t>所示。</a:t>
            </a:r>
          </a:p>
        </p:txBody>
      </p:sp>
      <p:pic>
        <p:nvPicPr>
          <p:cNvPr id="717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8632" y="4365104"/>
            <a:ext cx="2606675" cy="1592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112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12776"/>
            <a:ext cx="3932237" cy="306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07504" y="836712"/>
            <a:ext cx="8064896" cy="400110"/>
          </a:xfrm>
          <a:prstGeom prst="rect">
            <a:avLst/>
          </a:prstGeom>
        </p:spPr>
        <p:txBody>
          <a:bodyPr wrap="square">
            <a:spAutoFit/>
          </a:bodyPr>
          <a:lstStyle/>
          <a:p>
            <a:pPr algn="l"/>
            <a:r>
              <a:rPr lang="zh-CN" altLang="zh-CN" b="0" dirty="0">
                <a:solidFill>
                  <a:schemeClr val="tx1"/>
                </a:solidFill>
                <a:latin typeface="+mj-ea"/>
                <a:ea typeface="+mj-ea"/>
              </a:rPr>
              <a:t>双击泊松分布整数产生器模块，弹出属性设置菜单，如图</a:t>
            </a:r>
            <a:r>
              <a:rPr lang="en-US" altLang="zh-CN" b="0" dirty="0">
                <a:solidFill>
                  <a:schemeClr val="tx1"/>
                </a:solidFill>
                <a:latin typeface="+mj-ea"/>
                <a:ea typeface="+mj-ea"/>
              </a:rPr>
              <a:t>11-8</a:t>
            </a:r>
            <a:r>
              <a:rPr lang="zh-CN" altLang="zh-CN" b="0" dirty="0">
                <a:solidFill>
                  <a:schemeClr val="tx1"/>
                </a:solidFill>
                <a:latin typeface="+mj-ea"/>
                <a:ea typeface="+mj-ea"/>
              </a:rPr>
              <a:t>所示。</a:t>
            </a:r>
          </a:p>
        </p:txBody>
      </p:sp>
      <p:sp>
        <p:nvSpPr>
          <p:cNvPr id="3" name="矩形 2"/>
          <p:cNvSpPr/>
          <p:nvPr/>
        </p:nvSpPr>
        <p:spPr>
          <a:xfrm>
            <a:off x="179512" y="4725144"/>
            <a:ext cx="3286477" cy="400110"/>
          </a:xfrm>
          <a:prstGeom prst="rect">
            <a:avLst/>
          </a:prstGeom>
        </p:spPr>
        <p:txBody>
          <a:bodyPr wrap="non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Lambda</a:t>
            </a:r>
            <a:r>
              <a:rPr lang="zh-CN" altLang="zh-CN" b="0" dirty="0">
                <a:solidFill>
                  <a:schemeClr val="tx1"/>
                </a:solidFill>
                <a:latin typeface="+mj-ea"/>
                <a:ea typeface="+mj-ea"/>
              </a:rPr>
              <a:t>”选项：泊松参数</a:t>
            </a:r>
            <a:endParaRPr lang="zh-CN" altLang="en-US" b="0" dirty="0">
              <a:solidFill>
                <a:schemeClr val="tx1"/>
              </a:solidFill>
              <a:latin typeface="+mj-ea"/>
              <a:ea typeface="+mj-ea"/>
            </a:endParaRPr>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5790" y="4766632"/>
            <a:ext cx="251520" cy="317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5536" y="5125254"/>
            <a:ext cx="8496944" cy="400110"/>
          </a:xfrm>
          <a:prstGeom prst="rect">
            <a:avLst/>
          </a:prstGeom>
        </p:spPr>
        <p:txBody>
          <a:bodyPr wrap="square">
            <a:spAutoFit/>
          </a:bodyPr>
          <a:lstStyle/>
          <a:p>
            <a:pPr algn="l"/>
            <a:r>
              <a:rPr lang="zh-CN" altLang="zh-CN" b="0" dirty="0">
                <a:solidFill>
                  <a:schemeClr val="tx1"/>
                </a:solidFill>
                <a:latin typeface="+mj-ea"/>
                <a:ea typeface="+mj-ea"/>
              </a:rPr>
              <a:t>，如果输入一个标量，那么输出矢量的每一个元素共享相同的泊松参数。</a:t>
            </a:r>
          </a:p>
        </p:txBody>
      </p:sp>
    </p:spTree>
    <p:extLst>
      <p:ext uri="{BB962C8B-B14F-4D97-AF65-F5344CB8AC3E}">
        <p14:creationId xmlns:p14="http://schemas.microsoft.com/office/powerpoint/2010/main" val="257112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052736"/>
            <a:ext cx="8424936" cy="1631216"/>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Initial seed</a:t>
            </a:r>
            <a:r>
              <a:rPr lang="zh-CN" altLang="zh-CN" b="0" dirty="0">
                <a:solidFill>
                  <a:schemeClr val="tx1"/>
                </a:solidFill>
                <a:latin typeface="+mj-ea"/>
                <a:ea typeface="+mj-ea"/>
              </a:rPr>
              <a:t>”选项：泊松分布整数产生器的随机种子。当使用相同的随机种子时，随机整数产生器每次都会产生相同的二进制序列，不同的随机数种子产生不同的序列。当随机数种子的维数大于</a:t>
            </a:r>
            <a:r>
              <a:rPr lang="en-US" altLang="zh-CN" b="0" dirty="0">
                <a:solidFill>
                  <a:schemeClr val="tx1"/>
                </a:solidFill>
                <a:latin typeface="+mj-ea"/>
                <a:ea typeface="+mj-ea"/>
              </a:rPr>
              <a:t>1</a:t>
            </a:r>
            <a:r>
              <a:rPr lang="zh-CN" altLang="zh-CN" b="0" dirty="0">
                <a:solidFill>
                  <a:schemeClr val="tx1"/>
                </a:solidFill>
                <a:latin typeface="+mj-ea"/>
                <a:ea typeface="+mj-ea"/>
              </a:rPr>
              <a:t>时，输出信号的维数也大于</a:t>
            </a:r>
            <a:r>
              <a:rPr lang="en-US" altLang="zh-CN" b="0" dirty="0">
                <a:solidFill>
                  <a:schemeClr val="tx1"/>
                </a:solidFill>
                <a:latin typeface="+mj-ea"/>
                <a:ea typeface="+mj-ea"/>
              </a:rPr>
              <a:t>1</a:t>
            </a:r>
            <a:r>
              <a:rPr lang="zh-CN" altLang="zh-CN" b="0" dirty="0">
                <a:solidFill>
                  <a:schemeClr val="tx1"/>
                </a:solidFill>
                <a:latin typeface="+mj-ea"/>
                <a:ea typeface="+mj-ea"/>
              </a:rPr>
              <a:t>。</a:t>
            </a:r>
          </a:p>
          <a:p>
            <a:pPr algn="l"/>
            <a:r>
              <a:rPr lang="zh-CN" altLang="zh-CN" b="0" dirty="0">
                <a:solidFill>
                  <a:schemeClr val="tx1"/>
                </a:solidFill>
                <a:latin typeface="+mj-ea"/>
                <a:ea typeface="+mj-ea"/>
              </a:rPr>
              <a:t>“</a:t>
            </a:r>
            <a:r>
              <a:rPr lang="en-US" altLang="zh-CN" b="0" dirty="0">
                <a:solidFill>
                  <a:schemeClr val="tx1"/>
                </a:solidFill>
                <a:latin typeface="+mj-ea"/>
                <a:ea typeface="+mj-ea"/>
              </a:rPr>
              <a:t>Sample time</a:t>
            </a:r>
            <a:r>
              <a:rPr lang="zh-CN" altLang="zh-CN" b="0" dirty="0">
                <a:solidFill>
                  <a:schemeClr val="tx1"/>
                </a:solidFill>
                <a:latin typeface="+mj-ea"/>
                <a:ea typeface="+mj-ea"/>
              </a:rPr>
              <a:t>”选项：输出序列的采用时间，一般采用系统默认设置。</a:t>
            </a:r>
          </a:p>
        </p:txBody>
      </p:sp>
      <p:sp>
        <p:nvSpPr>
          <p:cNvPr id="3" name="矩形 2"/>
          <p:cNvSpPr/>
          <p:nvPr/>
        </p:nvSpPr>
        <p:spPr>
          <a:xfrm>
            <a:off x="261459" y="2852936"/>
            <a:ext cx="8640960" cy="3477875"/>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Frame-based outputs</a:t>
            </a:r>
            <a:r>
              <a:rPr lang="zh-CN" altLang="zh-CN" b="0" dirty="0">
                <a:solidFill>
                  <a:schemeClr val="tx1"/>
                </a:solidFill>
                <a:latin typeface="+mj-ea"/>
                <a:ea typeface="+mj-ea"/>
              </a:rPr>
              <a:t>”选项：指定整数产生器以帧格式产生输出序列，即决定了输出信号是基于帧还是基于采样。该选项只有当“</a:t>
            </a:r>
            <a:r>
              <a:rPr lang="en-US" altLang="zh-CN" b="0" dirty="0">
                <a:solidFill>
                  <a:schemeClr val="tx1"/>
                </a:solidFill>
                <a:latin typeface="+mj-ea"/>
                <a:ea typeface="+mj-ea"/>
              </a:rPr>
              <a:t>Interpret vector parameters as 1-D</a:t>
            </a:r>
            <a:r>
              <a:rPr lang="zh-CN" altLang="zh-CN" b="0" dirty="0">
                <a:solidFill>
                  <a:schemeClr val="tx1"/>
                </a:solidFill>
                <a:latin typeface="+mj-ea"/>
                <a:ea typeface="+mj-ea"/>
              </a:rPr>
              <a:t>”选项未被选中时才有效。</a:t>
            </a:r>
          </a:p>
          <a:p>
            <a:pPr algn="l"/>
            <a:r>
              <a:rPr lang="zh-CN" altLang="zh-CN" b="0" dirty="0">
                <a:solidFill>
                  <a:schemeClr val="tx1"/>
                </a:solidFill>
                <a:latin typeface="+mj-ea"/>
                <a:ea typeface="+mj-ea"/>
              </a:rPr>
              <a:t>“</a:t>
            </a:r>
            <a:r>
              <a:rPr lang="en-US" altLang="zh-CN" b="0" dirty="0">
                <a:solidFill>
                  <a:schemeClr val="tx1"/>
                </a:solidFill>
                <a:latin typeface="+mj-ea"/>
                <a:ea typeface="+mj-ea"/>
              </a:rPr>
              <a:t>Interpret vector parameters as 1-D</a:t>
            </a:r>
            <a:r>
              <a:rPr lang="zh-CN" altLang="zh-CN" b="0" dirty="0">
                <a:solidFill>
                  <a:schemeClr val="tx1"/>
                </a:solidFill>
                <a:latin typeface="+mj-ea"/>
                <a:ea typeface="+mj-ea"/>
              </a:rPr>
              <a:t>”选项：选中该复选框，则以泊松分布整数产生器输出一维序列，否则输出二维序列，本项只有当“</a:t>
            </a:r>
            <a:r>
              <a:rPr lang="en-US" altLang="zh-CN" b="0" dirty="0">
                <a:solidFill>
                  <a:schemeClr val="tx1"/>
                </a:solidFill>
                <a:latin typeface="+mj-ea"/>
                <a:ea typeface="+mj-ea"/>
              </a:rPr>
              <a:t>Frame-based outputs</a:t>
            </a:r>
            <a:r>
              <a:rPr lang="zh-CN" altLang="zh-CN" b="0" dirty="0">
                <a:solidFill>
                  <a:schemeClr val="tx1"/>
                </a:solidFill>
                <a:latin typeface="+mj-ea"/>
                <a:ea typeface="+mj-ea"/>
              </a:rPr>
              <a:t>”选项未被选中时才有效。</a:t>
            </a:r>
          </a:p>
          <a:p>
            <a:pPr algn="l"/>
            <a:r>
              <a:rPr lang="zh-CN" altLang="zh-CN" b="0" dirty="0">
                <a:solidFill>
                  <a:schemeClr val="tx1"/>
                </a:solidFill>
                <a:latin typeface="+mj-ea"/>
                <a:ea typeface="+mj-ea"/>
              </a:rPr>
              <a:t>“</a:t>
            </a:r>
            <a:r>
              <a:rPr lang="en-US" altLang="zh-CN" b="0" dirty="0">
                <a:solidFill>
                  <a:schemeClr val="tx1"/>
                </a:solidFill>
                <a:latin typeface="+mj-ea"/>
                <a:ea typeface="+mj-ea"/>
              </a:rPr>
              <a:t>Out data type</a:t>
            </a:r>
            <a:r>
              <a:rPr lang="zh-CN" altLang="zh-CN" b="0" dirty="0">
                <a:solidFill>
                  <a:schemeClr val="tx1"/>
                </a:solidFill>
                <a:latin typeface="+mj-ea"/>
                <a:ea typeface="+mj-ea"/>
              </a:rPr>
              <a:t>”选项：决定模块输出数据类型，默认为</a:t>
            </a:r>
            <a:r>
              <a:rPr lang="en-US" altLang="zh-CN" b="0" dirty="0">
                <a:solidFill>
                  <a:schemeClr val="tx1"/>
                </a:solidFill>
                <a:latin typeface="+mj-ea"/>
                <a:ea typeface="+mj-ea"/>
              </a:rPr>
              <a:t>double</a:t>
            </a:r>
            <a:r>
              <a:rPr lang="zh-CN" altLang="zh-CN" b="0" dirty="0">
                <a:solidFill>
                  <a:schemeClr val="tx1"/>
                </a:solidFill>
                <a:latin typeface="+mj-ea"/>
                <a:ea typeface="+mj-ea"/>
              </a:rPr>
              <a:t>双精度类型，下拉菜单有</a:t>
            </a:r>
            <a:r>
              <a:rPr lang="en-US" altLang="zh-CN" b="0" dirty="0">
                <a:solidFill>
                  <a:schemeClr val="tx1"/>
                </a:solidFill>
                <a:latin typeface="+mj-ea"/>
                <a:ea typeface="+mj-ea"/>
              </a:rPr>
              <a:t>single</a:t>
            </a:r>
            <a:r>
              <a:rPr lang="zh-CN" altLang="zh-CN" b="0" dirty="0">
                <a:solidFill>
                  <a:schemeClr val="tx1"/>
                </a:solidFill>
                <a:latin typeface="+mj-ea"/>
                <a:ea typeface="+mj-ea"/>
              </a:rPr>
              <a:t>、</a:t>
            </a:r>
            <a:r>
              <a:rPr lang="en-US" altLang="zh-CN" b="0" dirty="0">
                <a:solidFill>
                  <a:schemeClr val="tx1"/>
                </a:solidFill>
                <a:latin typeface="+mj-ea"/>
                <a:ea typeface="+mj-ea"/>
              </a:rPr>
              <a:t>int8</a:t>
            </a:r>
            <a:r>
              <a:rPr lang="zh-CN" altLang="zh-CN" b="0" dirty="0">
                <a:solidFill>
                  <a:schemeClr val="tx1"/>
                </a:solidFill>
                <a:latin typeface="+mj-ea"/>
                <a:ea typeface="+mj-ea"/>
              </a:rPr>
              <a:t>、</a:t>
            </a:r>
            <a:r>
              <a:rPr lang="en-US" altLang="zh-CN" b="0" dirty="0">
                <a:solidFill>
                  <a:schemeClr val="tx1"/>
                </a:solidFill>
                <a:latin typeface="+mj-ea"/>
                <a:ea typeface="+mj-ea"/>
              </a:rPr>
              <a:t>uint8</a:t>
            </a:r>
            <a:r>
              <a:rPr lang="zh-CN" altLang="zh-CN" b="0" dirty="0">
                <a:solidFill>
                  <a:schemeClr val="tx1"/>
                </a:solidFill>
                <a:latin typeface="+mj-ea"/>
                <a:ea typeface="+mj-ea"/>
              </a:rPr>
              <a:t>、</a:t>
            </a:r>
            <a:r>
              <a:rPr lang="en-US" altLang="zh-CN" b="0" dirty="0">
                <a:solidFill>
                  <a:schemeClr val="tx1"/>
                </a:solidFill>
                <a:latin typeface="+mj-ea"/>
                <a:ea typeface="+mj-ea"/>
              </a:rPr>
              <a:t>int16</a:t>
            </a:r>
            <a:r>
              <a:rPr lang="zh-CN" altLang="zh-CN" b="0" dirty="0">
                <a:solidFill>
                  <a:schemeClr val="tx1"/>
                </a:solidFill>
                <a:latin typeface="+mj-ea"/>
                <a:ea typeface="+mj-ea"/>
              </a:rPr>
              <a:t>、</a:t>
            </a:r>
            <a:r>
              <a:rPr lang="en-US" altLang="zh-CN" b="0" dirty="0">
                <a:solidFill>
                  <a:schemeClr val="tx1"/>
                </a:solidFill>
                <a:latin typeface="+mj-ea"/>
                <a:ea typeface="+mj-ea"/>
              </a:rPr>
              <a:t>uint16</a:t>
            </a:r>
            <a:r>
              <a:rPr lang="zh-CN" altLang="zh-CN" b="0" dirty="0">
                <a:solidFill>
                  <a:schemeClr val="tx1"/>
                </a:solidFill>
                <a:latin typeface="+mj-ea"/>
                <a:ea typeface="+mj-ea"/>
              </a:rPr>
              <a:t>等类型，用户可以根据自己需要进行设定输出数据类型。其中要注意的是，如果要输出</a:t>
            </a:r>
            <a:r>
              <a:rPr lang="en-US" altLang="zh-CN" b="0" dirty="0" err="1">
                <a:solidFill>
                  <a:schemeClr val="tx1"/>
                </a:solidFill>
                <a:latin typeface="+mj-ea"/>
                <a:ea typeface="+mj-ea"/>
              </a:rPr>
              <a:t>boolean</a:t>
            </a:r>
            <a:r>
              <a:rPr lang="zh-CN" altLang="zh-CN" b="0" dirty="0">
                <a:solidFill>
                  <a:schemeClr val="tx1"/>
                </a:solidFill>
                <a:latin typeface="+mj-ea"/>
                <a:ea typeface="+mj-ea"/>
              </a:rPr>
              <a:t>型，“</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”选项必须是</a:t>
            </a:r>
            <a:r>
              <a:rPr lang="en-US" altLang="zh-CN" b="0" dirty="0">
                <a:solidFill>
                  <a:schemeClr val="tx1"/>
                </a:solidFill>
                <a:latin typeface="+mj-ea"/>
                <a:ea typeface="+mj-ea"/>
              </a:rPr>
              <a:t>2</a:t>
            </a:r>
            <a:r>
              <a:rPr lang="zh-CN" altLang="zh-CN" b="0" dirty="0">
                <a:solidFill>
                  <a:schemeClr val="tx1"/>
                </a:solidFill>
                <a:latin typeface="+mj-ea"/>
                <a:ea typeface="+mj-ea"/>
              </a:rPr>
              <a:t>。</a:t>
            </a:r>
          </a:p>
          <a:p>
            <a:pPr algn="l"/>
            <a:r>
              <a:rPr lang="zh-CN" altLang="zh-CN" b="0" dirty="0">
                <a:solidFill>
                  <a:schemeClr val="tx1"/>
                </a:solidFill>
                <a:latin typeface="+mj-ea"/>
                <a:ea typeface="+mj-ea"/>
              </a:rPr>
              <a:t>搭建泊松分布整数产生器模型，如图</a:t>
            </a:r>
            <a:r>
              <a:rPr lang="en-US" altLang="zh-CN" b="0" dirty="0">
                <a:solidFill>
                  <a:schemeClr val="tx1"/>
                </a:solidFill>
                <a:latin typeface="+mj-ea"/>
                <a:ea typeface="+mj-ea"/>
              </a:rPr>
              <a:t>11-9</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25711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908720"/>
            <a:ext cx="2941637" cy="153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95536" y="1324714"/>
            <a:ext cx="4572000" cy="707886"/>
          </a:xfrm>
          <a:prstGeom prst="rect">
            <a:avLst/>
          </a:prstGeom>
        </p:spPr>
        <p:txBody>
          <a:bodyPr>
            <a:spAutoFit/>
          </a:bodyPr>
          <a:lstStyle/>
          <a:p>
            <a:pPr algn="l"/>
            <a:r>
              <a:rPr lang="zh-CN" altLang="zh-CN" b="0" dirty="0">
                <a:solidFill>
                  <a:schemeClr val="tx1"/>
                </a:solidFill>
                <a:latin typeface="+mj-ea"/>
                <a:ea typeface="+mj-ea"/>
              </a:rPr>
              <a:t>采用系统默认输入，运行仿真文件，输出图形如图</a:t>
            </a:r>
            <a:r>
              <a:rPr lang="en-US" altLang="zh-CN" b="0" dirty="0">
                <a:solidFill>
                  <a:schemeClr val="tx1"/>
                </a:solidFill>
                <a:latin typeface="+mj-ea"/>
                <a:ea typeface="+mj-ea"/>
              </a:rPr>
              <a:t>11-10</a:t>
            </a:r>
            <a:r>
              <a:rPr lang="zh-CN" altLang="zh-CN" b="0" dirty="0">
                <a:solidFill>
                  <a:schemeClr val="tx1"/>
                </a:solidFill>
                <a:latin typeface="+mj-ea"/>
                <a:ea typeface="+mj-ea"/>
              </a:rPr>
              <a:t>所示。</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838" y="2492896"/>
            <a:ext cx="2987675" cy="204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95536" y="2636912"/>
            <a:ext cx="4572000" cy="707886"/>
          </a:xfrm>
          <a:prstGeom prst="rect">
            <a:avLst/>
          </a:prstGeom>
        </p:spPr>
        <p:txBody>
          <a:bodyPr>
            <a:spAutoFit/>
          </a:bodyPr>
          <a:lstStyle/>
          <a:p>
            <a:pPr algn="l"/>
            <a:r>
              <a:rPr lang="zh-CN" altLang="zh-CN" b="0" dirty="0">
                <a:solidFill>
                  <a:schemeClr val="tx1"/>
                </a:solidFill>
                <a:latin typeface="+mj-ea"/>
                <a:ea typeface="+mj-ea"/>
              </a:rPr>
              <a:t>修改“</a:t>
            </a:r>
            <a:r>
              <a:rPr lang="en-US" altLang="zh-CN" b="0" dirty="0">
                <a:solidFill>
                  <a:schemeClr val="tx1"/>
                </a:solidFill>
                <a:latin typeface="+mj-ea"/>
                <a:ea typeface="+mj-ea"/>
              </a:rPr>
              <a:t>Lambda</a:t>
            </a:r>
            <a:r>
              <a:rPr lang="zh-CN" altLang="zh-CN" b="0" dirty="0">
                <a:solidFill>
                  <a:schemeClr val="tx1"/>
                </a:solidFill>
                <a:latin typeface="+mj-ea"/>
                <a:ea typeface="+mj-ea"/>
              </a:rPr>
              <a:t>”参数值为</a:t>
            </a:r>
            <a:r>
              <a:rPr lang="en-US" altLang="zh-CN" b="0" dirty="0">
                <a:solidFill>
                  <a:schemeClr val="tx1"/>
                </a:solidFill>
                <a:latin typeface="+mj-ea"/>
                <a:ea typeface="+mj-ea"/>
              </a:rPr>
              <a:t>1</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11-11</a:t>
            </a:r>
            <a:r>
              <a:rPr lang="zh-CN" altLang="zh-CN" b="0" dirty="0">
                <a:solidFill>
                  <a:schemeClr val="tx1"/>
                </a:solidFill>
                <a:latin typeface="+mj-ea"/>
                <a:ea typeface="+mj-ea"/>
              </a:rPr>
              <a:t>所示。</a:t>
            </a:r>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4077072"/>
            <a:ext cx="3055937" cy="2049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112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24744"/>
            <a:ext cx="4031873" cy="400110"/>
          </a:xfrm>
          <a:prstGeom prst="rect">
            <a:avLst/>
          </a:prstGeom>
        </p:spPr>
        <p:txBody>
          <a:bodyPr wrap="none">
            <a:spAutoFit/>
          </a:bodyPr>
          <a:lstStyle/>
          <a:p>
            <a:pPr algn="l"/>
            <a:r>
              <a:rPr lang="en-US" altLang="zh-CN" b="0" dirty="0">
                <a:solidFill>
                  <a:schemeClr val="tx1"/>
                </a:solidFill>
                <a:latin typeface="+mj-ea"/>
                <a:ea typeface="+mj-ea"/>
              </a:rPr>
              <a:t>11.2.3  </a:t>
            </a:r>
            <a:r>
              <a:rPr lang="zh-CN" altLang="zh-CN" b="0" dirty="0">
                <a:solidFill>
                  <a:schemeClr val="tx1"/>
                </a:solidFill>
                <a:latin typeface="+mj-ea"/>
                <a:ea typeface="+mj-ea"/>
              </a:rPr>
              <a:t>伯努利二进制信号产生器</a:t>
            </a:r>
          </a:p>
        </p:txBody>
      </p:sp>
      <p:sp>
        <p:nvSpPr>
          <p:cNvPr id="3" name="矩形 2"/>
          <p:cNvSpPr/>
          <p:nvPr/>
        </p:nvSpPr>
        <p:spPr>
          <a:xfrm>
            <a:off x="179512" y="1553533"/>
            <a:ext cx="8640960" cy="707886"/>
          </a:xfrm>
          <a:prstGeom prst="rect">
            <a:avLst/>
          </a:prstGeom>
        </p:spPr>
        <p:txBody>
          <a:bodyPr wrap="square">
            <a:spAutoFit/>
          </a:bodyPr>
          <a:lstStyle/>
          <a:p>
            <a:pPr algn="l"/>
            <a:r>
              <a:rPr lang="zh-CN" altLang="zh-CN" b="0" dirty="0">
                <a:solidFill>
                  <a:schemeClr val="tx1"/>
                </a:solidFill>
                <a:latin typeface="+mj-ea"/>
                <a:ea typeface="+mj-ea"/>
              </a:rPr>
              <a:t>伯努利二进制信号产生器产生随机的二进制数据，并且这个二进制序列中的</a:t>
            </a:r>
            <a:r>
              <a:rPr lang="en-US" altLang="zh-CN" b="0" dirty="0">
                <a:solidFill>
                  <a:schemeClr val="tx1"/>
                </a:solidFill>
                <a:latin typeface="+mj-ea"/>
                <a:ea typeface="+mj-ea"/>
              </a:rPr>
              <a:t>0</a:t>
            </a:r>
            <a:r>
              <a:rPr lang="zh-CN" altLang="zh-CN" b="0" dirty="0">
                <a:solidFill>
                  <a:schemeClr val="tx1"/>
                </a:solidFill>
                <a:latin typeface="+mj-ea"/>
                <a:ea typeface="+mj-ea"/>
              </a:rPr>
              <a:t>和</a:t>
            </a:r>
            <a:r>
              <a:rPr lang="en-US" altLang="zh-CN" b="0" dirty="0">
                <a:solidFill>
                  <a:schemeClr val="tx1"/>
                </a:solidFill>
                <a:latin typeface="+mj-ea"/>
                <a:ea typeface="+mj-ea"/>
              </a:rPr>
              <a:t>1</a:t>
            </a:r>
            <a:r>
              <a:rPr lang="zh-CN" altLang="zh-CN" b="0" dirty="0">
                <a:solidFill>
                  <a:schemeClr val="tx1"/>
                </a:solidFill>
                <a:latin typeface="+mj-ea"/>
                <a:ea typeface="+mj-ea"/>
              </a:rPr>
              <a:t>满足伯努利分布，具体如下式所示：</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492896"/>
            <a:ext cx="2498515" cy="8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23528" y="3271201"/>
            <a:ext cx="8208912" cy="707886"/>
          </a:xfrm>
          <a:prstGeom prst="rect">
            <a:avLst/>
          </a:prstGeom>
        </p:spPr>
        <p:txBody>
          <a:bodyPr wrap="square">
            <a:spAutoFit/>
          </a:bodyPr>
          <a:lstStyle/>
          <a:p>
            <a:pPr algn="l"/>
            <a:r>
              <a:rPr lang="en-US" altLang="zh-CN" b="0" dirty="0">
                <a:solidFill>
                  <a:schemeClr val="tx1"/>
                </a:solidFill>
                <a:latin typeface="+mj-ea"/>
                <a:ea typeface="+mj-ea"/>
              </a:rPr>
              <a:t>Simulink</a:t>
            </a:r>
            <a:r>
              <a:rPr lang="zh-CN" altLang="zh-CN" b="0" dirty="0">
                <a:solidFill>
                  <a:schemeClr val="tx1"/>
                </a:solidFill>
                <a:latin typeface="+mj-ea"/>
                <a:ea typeface="+mj-ea"/>
              </a:rPr>
              <a:t>中伯努利二进制信号产生器模块如图</a:t>
            </a:r>
            <a:r>
              <a:rPr lang="en-US" altLang="zh-CN" b="0" dirty="0">
                <a:solidFill>
                  <a:schemeClr val="tx1"/>
                </a:solidFill>
                <a:latin typeface="+mj-ea"/>
                <a:ea typeface="+mj-ea"/>
              </a:rPr>
              <a:t>11-12</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双击泊松分布整数产生器模块，弹出属性设置菜单，如图</a:t>
            </a:r>
            <a:r>
              <a:rPr lang="en-US" altLang="zh-CN" b="0" dirty="0">
                <a:solidFill>
                  <a:schemeClr val="tx1"/>
                </a:solidFill>
                <a:latin typeface="+mj-ea"/>
                <a:ea typeface="+mj-ea"/>
              </a:rPr>
              <a:t>11-13</a:t>
            </a:r>
            <a:r>
              <a:rPr lang="zh-CN" altLang="zh-CN" b="0" dirty="0">
                <a:solidFill>
                  <a:schemeClr val="tx1"/>
                </a:solidFill>
                <a:latin typeface="+mj-ea"/>
                <a:ea typeface="+mj-ea"/>
              </a:rPr>
              <a:t>所示。</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75" y="4725144"/>
            <a:ext cx="3649663" cy="153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077072"/>
            <a:ext cx="3068588" cy="2484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112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1052736"/>
            <a:ext cx="8964488" cy="707886"/>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Probability of a size</a:t>
            </a:r>
            <a:r>
              <a:rPr lang="zh-CN" altLang="zh-CN" b="0" dirty="0">
                <a:solidFill>
                  <a:schemeClr val="tx1"/>
                </a:solidFill>
                <a:latin typeface="+mj-ea"/>
                <a:ea typeface="+mj-ea"/>
              </a:rPr>
              <a:t>”选项：伯努利二进制信号产生器输出“</a:t>
            </a:r>
            <a:r>
              <a:rPr lang="en-US" altLang="zh-CN" b="0" dirty="0">
                <a:solidFill>
                  <a:schemeClr val="tx1"/>
                </a:solidFill>
                <a:latin typeface="+mj-ea"/>
                <a:ea typeface="+mj-ea"/>
              </a:rPr>
              <a:t>0</a:t>
            </a:r>
            <a:r>
              <a:rPr lang="zh-CN" altLang="zh-CN" b="0" dirty="0">
                <a:solidFill>
                  <a:schemeClr val="tx1"/>
                </a:solidFill>
                <a:latin typeface="+mj-ea"/>
                <a:ea typeface="+mj-ea"/>
              </a:rPr>
              <a:t>”的概率值</a:t>
            </a:r>
            <a:endParaRPr lang="zh-CN" altLang="en-US" b="0" dirty="0">
              <a:solidFill>
                <a:schemeClr val="tx1"/>
              </a:solidFill>
              <a:latin typeface="+mj-ea"/>
              <a:ea typeface="+mj-ea"/>
            </a:endParaRPr>
          </a:p>
        </p:txBody>
      </p:sp>
      <p:pic>
        <p:nvPicPr>
          <p:cNvPr id="1126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088" y="1452846"/>
            <a:ext cx="251520" cy="2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22918" y="1383791"/>
            <a:ext cx="3518912" cy="400110"/>
          </a:xfrm>
          <a:prstGeom prst="rect">
            <a:avLst/>
          </a:prstGeom>
        </p:spPr>
        <p:txBody>
          <a:bodyPr wrap="none">
            <a:spAutoFit/>
          </a:bodyPr>
          <a:lstStyle/>
          <a:p>
            <a:pPr algn="l"/>
            <a:r>
              <a:rPr lang="zh-CN" altLang="zh-CN" b="0" dirty="0" smtClean="0">
                <a:solidFill>
                  <a:schemeClr val="tx1"/>
                </a:solidFill>
                <a:latin typeface="+mj-ea"/>
                <a:ea typeface="+mj-ea"/>
              </a:rPr>
              <a:t>，</a:t>
            </a:r>
            <a:r>
              <a:rPr lang="en-US" altLang="zh-CN" b="0" dirty="0" smtClean="0">
                <a:solidFill>
                  <a:schemeClr val="tx1"/>
                </a:solidFill>
                <a:latin typeface="+mj-ea"/>
                <a:ea typeface="+mj-ea"/>
              </a:rPr>
              <a:t>  </a:t>
            </a:r>
            <a:r>
              <a:rPr lang="zh-CN" altLang="zh-CN" b="0" dirty="0" smtClean="0">
                <a:solidFill>
                  <a:schemeClr val="tx1"/>
                </a:solidFill>
                <a:latin typeface="+mj-ea"/>
                <a:ea typeface="+mj-ea"/>
              </a:rPr>
              <a:t>为</a:t>
            </a:r>
            <a:r>
              <a:rPr lang="en-US" altLang="zh-CN" b="0" dirty="0">
                <a:solidFill>
                  <a:schemeClr val="tx1"/>
                </a:solidFill>
                <a:latin typeface="+mj-ea"/>
                <a:ea typeface="+mj-ea"/>
              </a:rPr>
              <a:t>0</a:t>
            </a:r>
            <a:r>
              <a:rPr lang="zh-CN" altLang="zh-CN" b="0" dirty="0">
                <a:solidFill>
                  <a:schemeClr val="tx1"/>
                </a:solidFill>
                <a:latin typeface="+mj-ea"/>
                <a:ea typeface="+mj-ea"/>
              </a:rPr>
              <a:t>到</a:t>
            </a:r>
            <a:r>
              <a:rPr lang="en-US" altLang="zh-CN" b="0" dirty="0">
                <a:solidFill>
                  <a:schemeClr val="tx1"/>
                </a:solidFill>
                <a:latin typeface="+mj-ea"/>
                <a:ea typeface="+mj-ea"/>
              </a:rPr>
              <a:t>1</a:t>
            </a:r>
            <a:r>
              <a:rPr lang="zh-CN" altLang="zh-CN" b="0" dirty="0">
                <a:solidFill>
                  <a:schemeClr val="tx1"/>
                </a:solidFill>
                <a:latin typeface="+mj-ea"/>
                <a:ea typeface="+mj-ea"/>
              </a:rPr>
              <a:t>之间的某个实数。</a:t>
            </a:r>
          </a:p>
        </p:txBody>
      </p:sp>
      <p:sp>
        <p:nvSpPr>
          <p:cNvPr id="6" name="矩形 5"/>
          <p:cNvSpPr/>
          <p:nvPr/>
        </p:nvSpPr>
        <p:spPr>
          <a:xfrm>
            <a:off x="326568" y="1816538"/>
            <a:ext cx="8784976" cy="3477875"/>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Initial seed</a:t>
            </a:r>
            <a:r>
              <a:rPr lang="zh-CN" altLang="zh-CN" b="0" dirty="0">
                <a:solidFill>
                  <a:schemeClr val="tx1"/>
                </a:solidFill>
                <a:latin typeface="+mj-ea"/>
                <a:ea typeface="+mj-ea"/>
              </a:rPr>
              <a:t>”选项：伯努利二进制信号产生器的随机种子。它可以适是“</a:t>
            </a:r>
            <a:r>
              <a:rPr lang="en-US" altLang="zh-CN" b="0" dirty="0">
                <a:solidFill>
                  <a:schemeClr val="tx1"/>
                </a:solidFill>
                <a:latin typeface="+mj-ea"/>
                <a:ea typeface="+mj-ea"/>
              </a:rPr>
              <a:t>Probability of a size</a:t>
            </a:r>
            <a:r>
              <a:rPr lang="zh-CN" altLang="zh-CN" b="0" dirty="0">
                <a:solidFill>
                  <a:schemeClr val="tx1"/>
                </a:solidFill>
                <a:latin typeface="+mj-ea"/>
                <a:ea typeface="+mj-ea"/>
              </a:rPr>
              <a:t>”长度相同的矢量或标量。当使用相同的随机种子时，伯努利二进制信号产生器每次都会产生不同的二进制序列，当随机数种子的维数大于</a:t>
            </a:r>
            <a:r>
              <a:rPr lang="en-US" altLang="zh-CN" b="0" dirty="0">
                <a:solidFill>
                  <a:schemeClr val="tx1"/>
                </a:solidFill>
                <a:latin typeface="+mj-ea"/>
                <a:ea typeface="+mj-ea"/>
              </a:rPr>
              <a:t>1</a:t>
            </a:r>
            <a:r>
              <a:rPr lang="zh-CN" altLang="zh-CN" b="0" dirty="0">
                <a:solidFill>
                  <a:schemeClr val="tx1"/>
                </a:solidFill>
                <a:latin typeface="+mj-ea"/>
                <a:ea typeface="+mj-ea"/>
              </a:rPr>
              <a:t>时，输出信号的维数也大于</a:t>
            </a:r>
            <a:r>
              <a:rPr lang="en-US" altLang="zh-CN" b="0" dirty="0">
                <a:solidFill>
                  <a:schemeClr val="tx1"/>
                </a:solidFill>
                <a:latin typeface="+mj-ea"/>
                <a:ea typeface="+mj-ea"/>
              </a:rPr>
              <a:t>1</a:t>
            </a:r>
            <a:r>
              <a:rPr lang="zh-CN" altLang="zh-CN" b="0" dirty="0">
                <a:solidFill>
                  <a:schemeClr val="tx1"/>
                </a:solidFill>
                <a:latin typeface="+mj-ea"/>
                <a:ea typeface="+mj-ea"/>
              </a:rPr>
              <a:t>。</a:t>
            </a:r>
          </a:p>
          <a:p>
            <a:pPr algn="l"/>
            <a:r>
              <a:rPr lang="zh-CN" altLang="zh-CN" b="0" dirty="0">
                <a:solidFill>
                  <a:schemeClr val="tx1"/>
                </a:solidFill>
                <a:latin typeface="+mj-ea"/>
                <a:ea typeface="+mj-ea"/>
              </a:rPr>
              <a:t>“</a:t>
            </a:r>
            <a:r>
              <a:rPr lang="en-US" altLang="zh-CN" b="0" dirty="0">
                <a:solidFill>
                  <a:schemeClr val="tx1"/>
                </a:solidFill>
                <a:latin typeface="+mj-ea"/>
                <a:ea typeface="+mj-ea"/>
              </a:rPr>
              <a:t>Sample time</a:t>
            </a:r>
            <a:r>
              <a:rPr lang="zh-CN" altLang="zh-CN" b="0" dirty="0">
                <a:solidFill>
                  <a:schemeClr val="tx1"/>
                </a:solidFill>
                <a:latin typeface="+mj-ea"/>
                <a:ea typeface="+mj-ea"/>
              </a:rPr>
              <a:t>”选项：输出序列的采用时间，一般采用系统默认设置。</a:t>
            </a:r>
          </a:p>
          <a:p>
            <a:pPr algn="l"/>
            <a:r>
              <a:rPr lang="zh-CN" altLang="zh-CN" b="0" dirty="0">
                <a:solidFill>
                  <a:schemeClr val="tx1"/>
                </a:solidFill>
                <a:latin typeface="+mj-ea"/>
                <a:ea typeface="+mj-ea"/>
              </a:rPr>
              <a:t>“</a:t>
            </a:r>
            <a:r>
              <a:rPr lang="en-US" altLang="zh-CN" b="0" dirty="0">
                <a:solidFill>
                  <a:schemeClr val="tx1"/>
                </a:solidFill>
                <a:latin typeface="+mj-ea"/>
                <a:ea typeface="+mj-ea"/>
              </a:rPr>
              <a:t>Frame-based outputs</a:t>
            </a:r>
            <a:r>
              <a:rPr lang="zh-CN" altLang="zh-CN" b="0" dirty="0">
                <a:solidFill>
                  <a:schemeClr val="tx1"/>
                </a:solidFill>
                <a:latin typeface="+mj-ea"/>
                <a:ea typeface="+mj-ea"/>
              </a:rPr>
              <a:t>”选项：指定伯努利二进制信号产生器以帧格式产生输出序列，即决定了输出信号是基于帧还是基于采样。该选项只有当“</a:t>
            </a:r>
            <a:r>
              <a:rPr lang="en-US" altLang="zh-CN" b="0" dirty="0">
                <a:solidFill>
                  <a:schemeClr val="tx1"/>
                </a:solidFill>
                <a:latin typeface="+mj-ea"/>
                <a:ea typeface="+mj-ea"/>
              </a:rPr>
              <a:t>Interpret vector parameters as 1-D</a:t>
            </a:r>
            <a:r>
              <a:rPr lang="zh-CN" altLang="zh-CN" b="0" dirty="0">
                <a:solidFill>
                  <a:schemeClr val="tx1"/>
                </a:solidFill>
                <a:latin typeface="+mj-ea"/>
                <a:ea typeface="+mj-ea"/>
              </a:rPr>
              <a:t>”选项未被选中时才有效。</a:t>
            </a:r>
          </a:p>
          <a:p>
            <a:pPr algn="l"/>
            <a:r>
              <a:rPr lang="zh-CN" altLang="zh-CN" b="0" dirty="0">
                <a:solidFill>
                  <a:schemeClr val="tx1"/>
                </a:solidFill>
                <a:latin typeface="+mj-ea"/>
                <a:ea typeface="+mj-ea"/>
              </a:rPr>
              <a:t>“</a:t>
            </a:r>
            <a:r>
              <a:rPr lang="en-US" altLang="zh-CN" b="0" dirty="0">
                <a:solidFill>
                  <a:schemeClr val="tx1"/>
                </a:solidFill>
                <a:latin typeface="+mj-ea"/>
                <a:ea typeface="+mj-ea"/>
              </a:rPr>
              <a:t>Interpret vector parameters as 1-D</a:t>
            </a:r>
            <a:r>
              <a:rPr lang="zh-CN" altLang="zh-CN" b="0" dirty="0">
                <a:solidFill>
                  <a:schemeClr val="tx1"/>
                </a:solidFill>
                <a:latin typeface="+mj-ea"/>
                <a:ea typeface="+mj-ea"/>
              </a:rPr>
              <a:t>”选项：选中该复选框，则以伯努利二进制信号产生器输出一维序列，否则输出二维序列，本项只有当“</a:t>
            </a:r>
            <a:r>
              <a:rPr lang="en-US" altLang="zh-CN" b="0" dirty="0">
                <a:solidFill>
                  <a:schemeClr val="tx1"/>
                </a:solidFill>
                <a:latin typeface="+mj-ea"/>
                <a:ea typeface="+mj-ea"/>
              </a:rPr>
              <a:t>Frame-based outputs</a:t>
            </a:r>
            <a:r>
              <a:rPr lang="zh-CN" altLang="zh-CN" b="0" dirty="0">
                <a:solidFill>
                  <a:schemeClr val="tx1"/>
                </a:solidFill>
                <a:latin typeface="+mj-ea"/>
                <a:ea typeface="+mj-ea"/>
              </a:rPr>
              <a:t>”选项未被选中时才有效。</a:t>
            </a:r>
          </a:p>
        </p:txBody>
      </p:sp>
    </p:spTree>
    <p:extLst>
      <p:ext uri="{BB962C8B-B14F-4D97-AF65-F5344CB8AC3E}">
        <p14:creationId xmlns:p14="http://schemas.microsoft.com/office/powerpoint/2010/main" val="225351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026"/>
          <p:cNvSpPr>
            <a:spLocks noGrp="1" noChangeArrowheads="1"/>
          </p:cNvSpPr>
          <p:nvPr>
            <p:ph type="title" idx="4294967295"/>
          </p:nvPr>
        </p:nvSpPr>
        <p:spPr>
          <a:xfrm>
            <a:off x="395289" y="981075"/>
            <a:ext cx="7891487" cy="590537"/>
          </a:xfrm>
        </p:spPr>
        <p:txBody>
          <a:bodyPr/>
          <a:lstStyle/>
          <a:p>
            <a:pPr algn="l" eaLnBrk="1" hangingPunct="1"/>
            <a:r>
              <a:rPr lang="zh-CN" altLang="en-US" sz="4000" dirty="0" smtClean="0">
                <a:solidFill>
                  <a:srgbClr val="800000"/>
                </a:solidFill>
                <a:latin typeface="微软雅黑" pitchFamily="34" charset="-122"/>
                <a:ea typeface="微软雅黑" pitchFamily="34" charset="-122"/>
              </a:rPr>
              <a:t>目录</a:t>
            </a:r>
          </a:p>
        </p:txBody>
      </p:sp>
      <p:cxnSp>
        <p:nvCxnSpPr>
          <p:cNvPr id="15" name="直接连接符 14"/>
          <p:cNvCxnSpPr/>
          <p:nvPr/>
        </p:nvCxnSpPr>
        <p:spPr bwMode="auto">
          <a:xfrm>
            <a:off x="357158" y="1571612"/>
            <a:ext cx="7715304" cy="1588"/>
          </a:xfrm>
          <a:prstGeom prst="line">
            <a:avLst/>
          </a:prstGeom>
          <a:solidFill>
            <a:schemeClr val="accent1"/>
          </a:solidFill>
          <a:ln w="9525" cap="flat" cmpd="sng" algn="ctr">
            <a:solidFill>
              <a:schemeClr val="hlink"/>
            </a:solidFill>
            <a:prstDash val="solid"/>
            <a:round/>
            <a:headEnd type="none" w="med" len="med"/>
            <a:tailEnd type="none" w="med" len="med"/>
          </a:ln>
          <a:effectLst/>
        </p:spPr>
      </p:cxnSp>
      <p:cxnSp>
        <p:nvCxnSpPr>
          <p:cNvPr id="17" name="直接连接符 16"/>
          <p:cNvCxnSpPr/>
          <p:nvPr/>
        </p:nvCxnSpPr>
        <p:spPr bwMode="auto">
          <a:xfrm>
            <a:off x="357158" y="1643050"/>
            <a:ext cx="7715304" cy="1588"/>
          </a:xfrm>
          <a:prstGeom prst="line">
            <a:avLst/>
          </a:prstGeom>
          <a:solidFill>
            <a:schemeClr val="accent1"/>
          </a:solidFill>
          <a:ln w="9525" cap="flat" cmpd="sng" algn="ctr">
            <a:solidFill>
              <a:srgbClr val="99FF66"/>
            </a:solidFill>
            <a:prstDash val="solid"/>
            <a:round/>
            <a:headEnd type="none" w="med" len="med"/>
            <a:tailEnd type="none" w="med" len="med"/>
          </a:ln>
          <a:effectLst/>
        </p:spPr>
      </p:cxnSp>
      <p:sp>
        <p:nvSpPr>
          <p:cNvPr id="2" name="矩形 1"/>
          <p:cNvSpPr/>
          <p:nvPr/>
        </p:nvSpPr>
        <p:spPr>
          <a:xfrm>
            <a:off x="2339752" y="2204864"/>
            <a:ext cx="2861937" cy="2554545"/>
          </a:xfrm>
          <a:prstGeom prst="rect">
            <a:avLst/>
          </a:prstGeom>
        </p:spPr>
        <p:txBody>
          <a:bodyPr wrap="none">
            <a:spAutoFit/>
          </a:bodyPr>
          <a:lstStyle/>
          <a:p>
            <a:pPr algn="l"/>
            <a:r>
              <a:rPr lang="en-US" altLang="zh-CN" dirty="0"/>
              <a:t>11.1  </a:t>
            </a:r>
            <a:r>
              <a:rPr lang="zh-CN" altLang="zh-CN" dirty="0"/>
              <a:t>通信系统仿真</a:t>
            </a:r>
            <a:r>
              <a:rPr lang="zh-CN" altLang="zh-CN" dirty="0" smtClean="0"/>
              <a:t>概述</a:t>
            </a:r>
            <a:endParaRPr lang="en-US" altLang="zh-CN" dirty="0" smtClean="0"/>
          </a:p>
          <a:p>
            <a:pPr algn="l"/>
            <a:endParaRPr lang="en-US" altLang="zh-CN" dirty="0"/>
          </a:p>
          <a:p>
            <a:pPr algn="l"/>
            <a:r>
              <a:rPr lang="en-US" altLang="zh-CN" dirty="0"/>
              <a:t>11.2  </a:t>
            </a:r>
            <a:r>
              <a:rPr lang="zh-CN" altLang="zh-CN" dirty="0"/>
              <a:t>信源与信道模型</a:t>
            </a:r>
          </a:p>
          <a:p>
            <a:pPr algn="l"/>
            <a:endParaRPr lang="en-US" altLang="zh-CN" dirty="0" smtClean="0"/>
          </a:p>
          <a:p>
            <a:pPr algn="l"/>
            <a:r>
              <a:rPr lang="en-US" altLang="zh-CN" dirty="0"/>
              <a:t>11.3  </a:t>
            </a:r>
            <a:r>
              <a:rPr lang="zh-CN" altLang="zh-CN" dirty="0"/>
              <a:t>滤波器</a:t>
            </a:r>
            <a:r>
              <a:rPr lang="zh-CN" altLang="zh-CN" dirty="0" smtClean="0"/>
              <a:t>分析</a:t>
            </a:r>
            <a:endParaRPr lang="en-US" altLang="zh-CN" dirty="0" smtClean="0"/>
          </a:p>
          <a:p>
            <a:pPr algn="l"/>
            <a:endParaRPr lang="zh-CN" altLang="zh-CN" dirty="0"/>
          </a:p>
          <a:p>
            <a:pPr algn="l"/>
            <a:r>
              <a:rPr lang="en-US" altLang="zh-CN" dirty="0"/>
              <a:t>11.4  </a:t>
            </a:r>
            <a:r>
              <a:rPr lang="zh-CN" altLang="zh-CN" dirty="0"/>
              <a:t>调制与解调</a:t>
            </a:r>
          </a:p>
          <a:p>
            <a:pPr algn="l"/>
            <a:endParaRPr lang="zh-CN" altLang="zh-CN" dirty="0"/>
          </a:p>
        </p:txBody>
      </p:sp>
    </p:spTree>
    <p:extLst>
      <p:ext uri="{BB962C8B-B14F-4D97-AF65-F5344CB8AC3E}">
        <p14:creationId xmlns:p14="http://schemas.microsoft.com/office/powerpoint/2010/main" val="423800864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9674" y="1124744"/>
            <a:ext cx="8496944" cy="1631216"/>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Out data type</a:t>
            </a:r>
            <a:r>
              <a:rPr lang="zh-CN" altLang="zh-CN" b="0" dirty="0">
                <a:solidFill>
                  <a:schemeClr val="tx1"/>
                </a:solidFill>
                <a:latin typeface="+mj-ea"/>
                <a:ea typeface="+mj-ea"/>
              </a:rPr>
              <a:t>”选项：决定模块输出数据类型，默认为</a:t>
            </a:r>
            <a:r>
              <a:rPr lang="en-US" altLang="zh-CN" b="0" dirty="0">
                <a:solidFill>
                  <a:schemeClr val="tx1"/>
                </a:solidFill>
                <a:latin typeface="+mj-ea"/>
                <a:ea typeface="+mj-ea"/>
              </a:rPr>
              <a:t>double</a:t>
            </a:r>
            <a:r>
              <a:rPr lang="zh-CN" altLang="zh-CN" b="0" dirty="0">
                <a:solidFill>
                  <a:schemeClr val="tx1"/>
                </a:solidFill>
                <a:latin typeface="+mj-ea"/>
                <a:ea typeface="+mj-ea"/>
              </a:rPr>
              <a:t>双精度类型，下拉菜单有</a:t>
            </a:r>
            <a:r>
              <a:rPr lang="en-US" altLang="zh-CN" b="0" dirty="0">
                <a:solidFill>
                  <a:schemeClr val="tx1"/>
                </a:solidFill>
                <a:latin typeface="+mj-ea"/>
                <a:ea typeface="+mj-ea"/>
              </a:rPr>
              <a:t>single</a:t>
            </a:r>
            <a:r>
              <a:rPr lang="zh-CN" altLang="zh-CN" b="0" dirty="0">
                <a:solidFill>
                  <a:schemeClr val="tx1"/>
                </a:solidFill>
                <a:latin typeface="+mj-ea"/>
                <a:ea typeface="+mj-ea"/>
              </a:rPr>
              <a:t>、</a:t>
            </a:r>
            <a:r>
              <a:rPr lang="en-US" altLang="zh-CN" b="0" dirty="0">
                <a:solidFill>
                  <a:schemeClr val="tx1"/>
                </a:solidFill>
                <a:latin typeface="+mj-ea"/>
                <a:ea typeface="+mj-ea"/>
              </a:rPr>
              <a:t>int8</a:t>
            </a:r>
            <a:r>
              <a:rPr lang="zh-CN" altLang="zh-CN" b="0" dirty="0">
                <a:solidFill>
                  <a:schemeClr val="tx1"/>
                </a:solidFill>
                <a:latin typeface="+mj-ea"/>
                <a:ea typeface="+mj-ea"/>
              </a:rPr>
              <a:t>、</a:t>
            </a:r>
            <a:r>
              <a:rPr lang="en-US" altLang="zh-CN" b="0" dirty="0">
                <a:solidFill>
                  <a:schemeClr val="tx1"/>
                </a:solidFill>
                <a:latin typeface="+mj-ea"/>
                <a:ea typeface="+mj-ea"/>
              </a:rPr>
              <a:t>uint8</a:t>
            </a:r>
            <a:r>
              <a:rPr lang="zh-CN" altLang="zh-CN" b="0" dirty="0">
                <a:solidFill>
                  <a:schemeClr val="tx1"/>
                </a:solidFill>
                <a:latin typeface="+mj-ea"/>
                <a:ea typeface="+mj-ea"/>
              </a:rPr>
              <a:t>、</a:t>
            </a:r>
            <a:r>
              <a:rPr lang="en-US" altLang="zh-CN" b="0" dirty="0">
                <a:solidFill>
                  <a:schemeClr val="tx1"/>
                </a:solidFill>
                <a:latin typeface="+mj-ea"/>
                <a:ea typeface="+mj-ea"/>
              </a:rPr>
              <a:t>int16</a:t>
            </a:r>
            <a:r>
              <a:rPr lang="zh-CN" altLang="zh-CN" b="0" dirty="0">
                <a:solidFill>
                  <a:schemeClr val="tx1"/>
                </a:solidFill>
                <a:latin typeface="+mj-ea"/>
                <a:ea typeface="+mj-ea"/>
              </a:rPr>
              <a:t>、</a:t>
            </a:r>
            <a:r>
              <a:rPr lang="en-US" altLang="zh-CN" b="0" dirty="0">
                <a:solidFill>
                  <a:schemeClr val="tx1"/>
                </a:solidFill>
                <a:latin typeface="+mj-ea"/>
                <a:ea typeface="+mj-ea"/>
              </a:rPr>
              <a:t>uint16</a:t>
            </a:r>
            <a:r>
              <a:rPr lang="zh-CN" altLang="zh-CN" b="0" dirty="0">
                <a:solidFill>
                  <a:schemeClr val="tx1"/>
                </a:solidFill>
                <a:latin typeface="+mj-ea"/>
                <a:ea typeface="+mj-ea"/>
              </a:rPr>
              <a:t>等类型，用户可以根据自己需要进行设定输出数据类型。其中要注意的是，如果要输出</a:t>
            </a:r>
            <a:r>
              <a:rPr lang="en-US" altLang="zh-CN" b="0" dirty="0" err="1">
                <a:solidFill>
                  <a:schemeClr val="tx1"/>
                </a:solidFill>
                <a:latin typeface="+mj-ea"/>
                <a:ea typeface="+mj-ea"/>
              </a:rPr>
              <a:t>boolean</a:t>
            </a:r>
            <a:r>
              <a:rPr lang="zh-CN" altLang="zh-CN" b="0" dirty="0">
                <a:solidFill>
                  <a:schemeClr val="tx1"/>
                </a:solidFill>
                <a:latin typeface="+mj-ea"/>
                <a:ea typeface="+mj-ea"/>
              </a:rPr>
              <a:t>型，“</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”选项必须是</a:t>
            </a:r>
            <a:r>
              <a:rPr lang="en-US" altLang="zh-CN" b="0" dirty="0">
                <a:solidFill>
                  <a:schemeClr val="tx1"/>
                </a:solidFill>
                <a:latin typeface="+mj-ea"/>
                <a:ea typeface="+mj-ea"/>
              </a:rPr>
              <a:t>2</a:t>
            </a:r>
            <a:r>
              <a:rPr lang="zh-CN" altLang="zh-CN" b="0" dirty="0">
                <a:solidFill>
                  <a:schemeClr val="tx1"/>
                </a:solidFill>
                <a:latin typeface="+mj-ea"/>
                <a:ea typeface="+mj-ea"/>
              </a:rPr>
              <a:t>。</a:t>
            </a:r>
          </a:p>
          <a:p>
            <a:pPr algn="l"/>
            <a:r>
              <a:rPr lang="zh-CN" altLang="zh-CN" b="0" dirty="0">
                <a:solidFill>
                  <a:schemeClr val="tx1"/>
                </a:solidFill>
                <a:latin typeface="+mj-ea"/>
                <a:ea typeface="+mj-ea"/>
              </a:rPr>
              <a:t>搭建伯努利二进制信号产生器模型，如图</a:t>
            </a:r>
            <a:r>
              <a:rPr lang="en-US" altLang="zh-CN" b="0" dirty="0">
                <a:solidFill>
                  <a:schemeClr val="tx1"/>
                </a:solidFill>
                <a:latin typeface="+mj-ea"/>
                <a:ea typeface="+mj-ea"/>
              </a:rPr>
              <a:t>11-14</a:t>
            </a:r>
            <a:r>
              <a:rPr lang="zh-CN" altLang="zh-CN" b="0" dirty="0">
                <a:solidFill>
                  <a:schemeClr val="tx1"/>
                </a:solidFill>
                <a:latin typeface="+mj-ea"/>
                <a:ea typeface="+mj-ea"/>
              </a:rPr>
              <a:t>所示。</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8902" y="2852936"/>
            <a:ext cx="3071813" cy="135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19674" y="2924944"/>
            <a:ext cx="4572000" cy="707886"/>
          </a:xfrm>
          <a:prstGeom prst="rect">
            <a:avLst/>
          </a:prstGeom>
        </p:spPr>
        <p:txBody>
          <a:bodyPr>
            <a:spAutoFit/>
          </a:bodyPr>
          <a:lstStyle/>
          <a:p>
            <a:pPr algn="l"/>
            <a:r>
              <a:rPr lang="zh-CN" altLang="zh-CN" b="0" dirty="0">
                <a:solidFill>
                  <a:schemeClr val="tx1"/>
                </a:solidFill>
                <a:latin typeface="+mj-ea"/>
                <a:ea typeface="+mj-ea"/>
              </a:rPr>
              <a:t>采用系统默认输入，运行仿真文件，输出图形如图</a:t>
            </a:r>
            <a:r>
              <a:rPr lang="en-US" altLang="zh-CN" b="0" dirty="0">
                <a:solidFill>
                  <a:schemeClr val="tx1"/>
                </a:solidFill>
                <a:latin typeface="+mj-ea"/>
                <a:ea typeface="+mj-ea"/>
              </a:rPr>
              <a:t>11-15</a:t>
            </a:r>
            <a:r>
              <a:rPr lang="zh-CN" altLang="zh-CN" b="0" dirty="0">
                <a:solidFill>
                  <a:schemeClr val="tx1"/>
                </a:solidFill>
                <a:latin typeface="+mj-ea"/>
                <a:ea typeface="+mj-ea"/>
              </a:rPr>
              <a:t>所示。</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8902" y="4293096"/>
            <a:ext cx="3292475" cy="2027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95536" y="3583924"/>
            <a:ext cx="4572000" cy="1015663"/>
          </a:xfrm>
          <a:prstGeom prst="rect">
            <a:avLst/>
          </a:prstGeom>
        </p:spPr>
        <p:txBody>
          <a:bodyPr>
            <a:spAutoFit/>
          </a:bodyPr>
          <a:lstStyle/>
          <a:p>
            <a:pPr algn="l"/>
            <a:r>
              <a:rPr lang="zh-CN" altLang="zh-CN" b="0" dirty="0">
                <a:solidFill>
                  <a:schemeClr val="tx1"/>
                </a:solidFill>
                <a:latin typeface="+mj-ea"/>
                <a:ea typeface="+mj-ea"/>
              </a:rPr>
              <a:t>修改“</a:t>
            </a:r>
            <a:r>
              <a:rPr lang="en-US" altLang="zh-CN" b="0" dirty="0">
                <a:solidFill>
                  <a:schemeClr val="tx1"/>
                </a:solidFill>
                <a:latin typeface="+mj-ea"/>
                <a:ea typeface="+mj-ea"/>
              </a:rPr>
              <a:t>Probability of a size</a:t>
            </a:r>
            <a:r>
              <a:rPr lang="zh-CN" altLang="zh-CN" b="0" dirty="0">
                <a:solidFill>
                  <a:schemeClr val="tx1"/>
                </a:solidFill>
                <a:latin typeface="+mj-ea"/>
                <a:ea typeface="+mj-ea"/>
              </a:rPr>
              <a:t>”参数值为</a:t>
            </a:r>
            <a:r>
              <a:rPr lang="en-US" altLang="zh-CN" b="0" dirty="0">
                <a:solidFill>
                  <a:schemeClr val="tx1"/>
                </a:solidFill>
                <a:latin typeface="+mj-ea"/>
                <a:ea typeface="+mj-ea"/>
              </a:rPr>
              <a:t>0.1</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11-16</a:t>
            </a:r>
            <a:r>
              <a:rPr lang="zh-CN" altLang="zh-CN" b="0" dirty="0">
                <a:solidFill>
                  <a:schemeClr val="tx1"/>
                </a:solidFill>
                <a:latin typeface="+mj-ea"/>
                <a:ea typeface="+mj-ea"/>
              </a:rPr>
              <a:t>所示。</a:t>
            </a:r>
          </a:p>
        </p:txBody>
      </p:sp>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4732337"/>
            <a:ext cx="3406775" cy="2125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51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216" y="1124744"/>
            <a:ext cx="2889189" cy="400110"/>
          </a:xfrm>
          <a:prstGeom prst="rect">
            <a:avLst/>
          </a:prstGeom>
        </p:spPr>
        <p:txBody>
          <a:bodyPr wrap="none">
            <a:spAutoFit/>
          </a:bodyPr>
          <a:lstStyle/>
          <a:p>
            <a:r>
              <a:rPr lang="en-US" altLang="zh-CN" dirty="0"/>
              <a:t>11.2.4.  </a:t>
            </a:r>
            <a:r>
              <a:rPr lang="zh-CN" altLang="zh-CN" dirty="0"/>
              <a:t>加性噪声产生器</a:t>
            </a:r>
          </a:p>
        </p:txBody>
      </p:sp>
      <p:sp>
        <p:nvSpPr>
          <p:cNvPr id="3" name="矩形 2"/>
          <p:cNvSpPr/>
          <p:nvPr/>
        </p:nvSpPr>
        <p:spPr>
          <a:xfrm>
            <a:off x="395536" y="1628800"/>
            <a:ext cx="8352928" cy="1323439"/>
          </a:xfrm>
          <a:prstGeom prst="rect">
            <a:avLst/>
          </a:prstGeom>
        </p:spPr>
        <p:txBody>
          <a:bodyPr wrap="square">
            <a:spAutoFit/>
          </a:bodyPr>
          <a:lstStyle/>
          <a:p>
            <a:pPr algn="l"/>
            <a:r>
              <a:rPr lang="zh-CN" altLang="zh-CN" b="0" dirty="0">
                <a:solidFill>
                  <a:schemeClr val="tx1"/>
                </a:solidFill>
                <a:latin typeface="+mj-ea"/>
                <a:ea typeface="+mj-ea"/>
              </a:rPr>
              <a:t>如果噪声的取值服从零均值高斯分布，而任意不同时刻的取值相互独立，则称这样的噪声信号为高斯白噪音（</a:t>
            </a:r>
            <a:r>
              <a:rPr lang="en-US" altLang="zh-CN" b="0" dirty="0">
                <a:solidFill>
                  <a:schemeClr val="tx1"/>
                </a:solidFill>
                <a:latin typeface="+mj-ea"/>
                <a:ea typeface="+mj-ea"/>
              </a:rPr>
              <a:t>AWGN</a:t>
            </a:r>
            <a:r>
              <a:rPr lang="zh-CN" altLang="zh-CN" b="0" dirty="0">
                <a:solidFill>
                  <a:schemeClr val="tx1"/>
                </a:solidFill>
                <a:latin typeface="+mj-ea"/>
                <a:ea typeface="+mj-ea"/>
              </a:rPr>
              <a:t>），高斯白噪声的自相关函数为一个冲激函数，其功率谱密度函数为常数。</a:t>
            </a:r>
          </a:p>
          <a:p>
            <a:pPr algn="l"/>
            <a:r>
              <a:rPr lang="zh-CN" altLang="zh-CN" b="0" dirty="0" smtClean="0">
                <a:solidFill>
                  <a:schemeClr val="tx1"/>
                </a:solidFill>
                <a:latin typeface="+mj-ea"/>
                <a:ea typeface="+mj-ea"/>
              </a:rPr>
              <a:t>在</a:t>
            </a:r>
            <a:r>
              <a:rPr lang="zh-CN" altLang="zh-CN" b="0" dirty="0">
                <a:solidFill>
                  <a:schemeClr val="tx1"/>
                </a:solidFill>
                <a:latin typeface="+mj-ea"/>
                <a:ea typeface="+mj-ea"/>
              </a:rPr>
              <a:t>加性高斯白噪声信道中，信道的输入信号</a:t>
            </a:r>
            <a:endParaRPr lang="zh-CN" altLang="en-US" b="0" dirty="0">
              <a:solidFill>
                <a:schemeClr val="tx1"/>
              </a:solidFill>
              <a:latin typeface="+mj-ea"/>
              <a:ea typeface="+mj-ea"/>
            </a:endParaRP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2522965"/>
            <a:ext cx="444438" cy="38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3170" y="2952239"/>
            <a:ext cx="3775393" cy="400110"/>
          </a:xfrm>
          <a:prstGeom prst="rect">
            <a:avLst/>
          </a:prstGeom>
        </p:spPr>
        <p:txBody>
          <a:bodyPr wrap="none">
            <a:spAutoFit/>
          </a:bodyPr>
          <a:lstStyle/>
          <a:p>
            <a:r>
              <a:rPr lang="zh-CN" altLang="zh-CN" b="0" dirty="0">
                <a:solidFill>
                  <a:schemeClr val="tx1"/>
                </a:solidFill>
                <a:latin typeface="+mj-ea"/>
                <a:ea typeface="+mj-ea"/>
              </a:rPr>
              <a:t>将于信号内的零均值高斯白噪声</a:t>
            </a:r>
            <a:endParaRPr lang="zh-CN" altLang="en-US" b="0" dirty="0">
              <a:solidFill>
                <a:schemeClr val="tx1"/>
              </a:solidFill>
              <a:latin typeface="+mj-ea"/>
              <a:ea typeface="+mj-ea"/>
            </a:endParaRPr>
          </a:p>
        </p:txBody>
      </p:sp>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9952" y="2952239"/>
            <a:ext cx="513854" cy="43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619323" y="2952239"/>
            <a:ext cx="2749471" cy="400110"/>
          </a:xfrm>
          <a:prstGeom prst="rect">
            <a:avLst/>
          </a:prstGeom>
        </p:spPr>
        <p:txBody>
          <a:bodyPr wrap="none">
            <a:spAutoFit/>
          </a:bodyPr>
          <a:lstStyle/>
          <a:p>
            <a:r>
              <a:rPr lang="zh-CN" altLang="zh-CN" b="0" dirty="0">
                <a:solidFill>
                  <a:schemeClr val="tx1"/>
                </a:solidFill>
                <a:latin typeface="+mj-ea"/>
                <a:ea typeface="+mj-ea"/>
              </a:rPr>
              <a:t>相叠加，得出输出信号</a:t>
            </a:r>
            <a:endParaRPr lang="zh-CN" altLang="en-US" b="0" dirty="0">
              <a:solidFill>
                <a:schemeClr val="tx1"/>
              </a:solidFill>
              <a:latin typeface="+mj-ea"/>
              <a:ea typeface="+mj-ea"/>
            </a:endParaRPr>
          </a:p>
        </p:txBody>
      </p:sp>
      <p:pic>
        <p:nvPicPr>
          <p:cNvPr id="143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2958628"/>
            <a:ext cx="1727224"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01824" y="3391156"/>
            <a:ext cx="6330416" cy="400110"/>
          </a:xfrm>
          <a:prstGeom prst="rect">
            <a:avLst/>
          </a:prstGeom>
        </p:spPr>
        <p:txBody>
          <a:bodyPr wrap="square">
            <a:spAutoFit/>
          </a:bodyPr>
          <a:lstStyle/>
          <a:p>
            <a:r>
              <a:rPr lang="en-US" altLang="zh-CN" b="0" dirty="0">
                <a:solidFill>
                  <a:schemeClr val="tx1"/>
                </a:solidFill>
                <a:latin typeface="+mj-ea"/>
                <a:ea typeface="+mj-ea"/>
              </a:rPr>
              <a:t>Simulink</a:t>
            </a:r>
            <a:r>
              <a:rPr lang="zh-CN" altLang="zh-CN" b="0" dirty="0">
                <a:solidFill>
                  <a:schemeClr val="tx1"/>
                </a:solidFill>
                <a:latin typeface="+mj-ea"/>
                <a:ea typeface="+mj-ea"/>
              </a:rPr>
              <a:t>中高斯噪声信号产生器模块如图</a:t>
            </a:r>
            <a:r>
              <a:rPr lang="en-US" altLang="zh-CN" b="0" dirty="0">
                <a:solidFill>
                  <a:schemeClr val="tx1"/>
                </a:solidFill>
                <a:latin typeface="+mj-ea"/>
                <a:ea typeface="+mj-ea"/>
              </a:rPr>
              <a:t>11-17</a:t>
            </a:r>
            <a:r>
              <a:rPr lang="zh-CN" altLang="zh-CN" b="0" dirty="0">
                <a:solidFill>
                  <a:schemeClr val="tx1"/>
                </a:solidFill>
                <a:latin typeface="+mj-ea"/>
                <a:ea typeface="+mj-ea"/>
              </a:rPr>
              <a:t>所示。</a:t>
            </a:r>
          </a:p>
        </p:txBody>
      </p:sp>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320" y="4210050"/>
            <a:ext cx="2735263"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515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24744"/>
            <a:ext cx="8640960" cy="707886"/>
          </a:xfrm>
          <a:prstGeom prst="rect">
            <a:avLst/>
          </a:prstGeom>
        </p:spPr>
        <p:txBody>
          <a:bodyPr wrap="square">
            <a:spAutoFit/>
          </a:bodyPr>
          <a:lstStyle/>
          <a:p>
            <a:pPr algn="l"/>
            <a:r>
              <a:rPr lang="zh-CN" altLang="zh-CN" b="0" dirty="0">
                <a:solidFill>
                  <a:schemeClr val="tx1"/>
                </a:solidFill>
                <a:latin typeface="+mj-ea"/>
                <a:ea typeface="+mj-ea"/>
              </a:rPr>
              <a:t>双击高斯噪声信号产生器模块，弹出属性设置菜单，如图</a:t>
            </a:r>
            <a:r>
              <a:rPr lang="en-US" altLang="zh-CN" b="0" dirty="0">
                <a:solidFill>
                  <a:schemeClr val="tx1"/>
                </a:solidFill>
                <a:latin typeface="+mj-ea"/>
                <a:ea typeface="+mj-ea"/>
              </a:rPr>
              <a:t>11-18</a:t>
            </a:r>
            <a:r>
              <a:rPr lang="zh-CN" altLang="zh-CN" b="0" dirty="0">
                <a:solidFill>
                  <a:schemeClr val="tx1"/>
                </a:solidFill>
                <a:latin typeface="+mj-ea"/>
                <a:ea typeface="+mj-ea"/>
              </a:rPr>
              <a:t>所示。各选项含义如下：</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492896"/>
            <a:ext cx="2995613" cy="2963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515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24744"/>
            <a:ext cx="8712968" cy="4401205"/>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Mean value</a:t>
            </a:r>
            <a:r>
              <a:rPr lang="zh-CN" altLang="zh-CN" b="0" dirty="0">
                <a:solidFill>
                  <a:schemeClr val="tx1"/>
                </a:solidFill>
                <a:latin typeface="+mj-ea"/>
                <a:ea typeface="+mj-ea"/>
              </a:rPr>
              <a:t>”选项：高斯噪声信号产生器信号的均值，可以为任意实数。</a:t>
            </a:r>
          </a:p>
          <a:p>
            <a:pPr algn="l"/>
            <a:r>
              <a:rPr lang="zh-CN" altLang="zh-CN" b="0" dirty="0">
                <a:solidFill>
                  <a:schemeClr val="tx1"/>
                </a:solidFill>
                <a:latin typeface="+mj-ea"/>
                <a:ea typeface="+mj-ea"/>
              </a:rPr>
              <a:t>“</a:t>
            </a:r>
            <a:r>
              <a:rPr lang="en-US" altLang="zh-CN" b="0" dirty="0">
                <a:solidFill>
                  <a:schemeClr val="tx1"/>
                </a:solidFill>
                <a:latin typeface="+mj-ea"/>
                <a:ea typeface="+mj-ea"/>
              </a:rPr>
              <a:t>Variance(vector or matrix)</a:t>
            </a:r>
            <a:r>
              <a:rPr lang="zh-CN" altLang="zh-CN" b="0" dirty="0">
                <a:solidFill>
                  <a:schemeClr val="tx1"/>
                </a:solidFill>
                <a:latin typeface="+mj-ea"/>
                <a:ea typeface="+mj-ea"/>
              </a:rPr>
              <a:t>”选项：高斯噪声信号产生器信号的方差。它可以适是“</a:t>
            </a:r>
            <a:r>
              <a:rPr lang="en-US" altLang="zh-CN" b="0" dirty="0">
                <a:solidFill>
                  <a:schemeClr val="tx1"/>
                </a:solidFill>
                <a:latin typeface="+mj-ea"/>
                <a:ea typeface="+mj-ea"/>
              </a:rPr>
              <a:t>Mean value</a:t>
            </a:r>
            <a:r>
              <a:rPr lang="zh-CN" altLang="zh-CN" b="0" dirty="0">
                <a:solidFill>
                  <a:schemeClr val="tx1"/>
                </a:solidFill>
                <a:latin typeface="+mj-ea"/>
                <a:ea typeface="+mj-ea"/>
              </a:rPr>
              <a:t>”长度相同的矢量或标量。</a:t>
            </a:r>
          </a:p>
          <a:p>
            <a:pPr algn="l"/>
            <a:r>
              <a:rPr lang="zh-CN" altLang="zh-CN" b="0" dirty="0">
                <a:solidFill>
                  <a:schemeClr val="tx1"/>
                </a:solidFill>
                <a:latin typeface="+mj-ea"/>
                <a:ea typeface="+mj-ea"/>
              </a:rPr>
              <a:t>“</a:t>
            </a:r>
            <a:r>
              <a:rPr lang="en-US" altLang="zh-CN" b="0" dirty="0">
                <a:solidFill>
                  <a:schemeClr val="tx1"/>
                </a:solidFill>
                <a:latin typeface="+mj-ea"/>
                <a:ea typeface="+mj-ea"/>
              </a:rPr>
              <a:t>Frame-based outputs</a:t>
            </a:r>
            <a:r>
              <a:rPr lang="zh-CN" altLang="zh-CN" b="0" dirty="0">
                <a:solidFill>
                  <a:schemeClr val="tx1"/>
                </a:solidFill>
                <a:latin typeface="+mj-ea"/>
                <a:ea typeface="+mj-ea"/>
              </a:rPr>
              <a:t>”选项：指定高斯噪声信号产生器以帧格式产生输出序列，即决定了输出信号是基于帧还是基于采样。该选项只有当“</a:t>
            </a:r>
            <a:r>
              <a:rPr lang="en-US" altLang="zh-CN" b="0" dirty="0">
                <a:solidFill>
                  <a:schemeClr val="tx1"/>
                </a:solidFill>
                <a:latin typeface="+mj-ea"/>
                <a:ea typeface="+mj-ea"/>
              </a:rPr>
              <a:t>Interpret vector parameters as 1-D</a:t>
            </a:r>
            <a:r>
              <a:rPr lang="zh-CN" altLang="zh-CN" b="0" dirty="0">
                <a:solidFill>
                  <a:schemeClr val="tx1"/>
                </a:solidFill>
                <a:latin typeface="+mj-ea"/>
                <a:ea typeface="+mj-ea"/>
              </a:rPr>
              <a:t>”选项未被选中时才有效。</a:t>
            </a:r>
          </a:p>
          <a:p>
            <a:pPr algn="l"/>
            <a:r>
              <a:rPr lang="zh-CN" altLang="zh-CN" b="0" dirty="0">
                <a:solidFill>
                  <a:schemeClr val="tx1"/>
                </a:solidFill>
                <a:latin typeface="+mj-ea"/>
                <a:ea typeface="+mj-ea"/>
              </a:rPr>
              <a:t>“</a:t>
            </a:r>
            <a:r>
              <a:rPr lang="en-US" altLang="zh-CN" b="0" dirty="0">
                <a:solidFill>
                  <a:schemeClr val="tx1"/>
                </a:solidFill>
                <a:latin typeface="+mj-ea"/>
                <a:ea typeface="+mj-ea"/>
              </a:rPr>
              <a:t>Interpret vector parameters as 1-D</a:t>
            </a:r>
            <a:r>
              <a:rPr lang="zh-CN" altLang="zh-CN" b="0" dirty="0">
                <a:solidFill>
                  <a:schemeClr val="tx1"/>
                </a:solidFill>
                <a:latin typeface="+mj-ea"/>
                <a:ea typeface="+mj-ea"/>
              </a:rPr>
              <a:t>”选项：选中该复选框，则以高斯噪声信号产生器输出一维序列，否则输出二维序列，本项只有当“</a:t>
            </a:r>
            <a:r>
              <a:rPr lang="en-US" altLang="zh-CN" b="0" dirty="0">
                <a:solidFill>
                  <a:schemeClr val="tx1"/>
                </a:solidFill>
                <a:latin typeface="+mj-ea"/>
                <a:ea typeface="+mj-ea"/>
              </a:rPr>
              <a:t>Frame-based outputs</a:t>
            </a:r>
            <a:r>
              <a:rPr lang="zh-CN" altLang="zh-CN" b="0" dirty="0">
                <a:solidFill>
                  <a:schemeClr val="tx1"/>
                </a:solidFill>
                <a:latin typeface="+mj-ea"/>
                <a:ea typeface="+mj-ea"/>
              </a:rPr>
              <a:t>”选项未被选中时才有效。</a:t>
            </a:r>
          </a:p>
          <a:p>
            <a:pPr algn="l"/>
            <a:r>
              <a:rPr lang="zh-CN" altLang="zh-CN" b="0" dirty="0">
                <a:solidFill>
                  <a:schemeClr val="tx1"/>
                </a:solidFill>
                <a:latin typeface="+mj-ea"/>
                <a:ea typeface="+mj-ea"/>
              </a:rPr>
              <a:t>“</a:t>
            </a:r>
            <a:r>
              <a:rPr lang="en-US" altLang="zh-CN" b="0" dirty="0">
                <a:solidFill>
                  <a:schemeClr val="tx1"/>
                </a:solidFill>
                <a:latin typeface="+mj-ea"/>
                <a:ea typeface="+mj-ea"/>
              </a:rPr>
              <a:t>Out data type</a:t>
            </a:r>
            <a:r>
              <a:rPr lang="zh-CN" altLang="zh-CN" b="0" dirty="0">
                <a:solidFill>
                  <a:schemeClr val="tx1"/>
                </a:solidFill>
                <a:latin typeface="+mj-ea"/>
                <a:ea typeface="+mj-ea"/>
              </a:rPr>
              <a:t>”选项：决定模块输出数据类型，默认为</a:t>
            </a:r>
            <a:r>
              <a:rPr lang="en-US" altLang="zh-CN" b="0" dirty="0">
                <a:solidFill>
                  <a:schemeClr val="tx1"/>
                </a:solidFill>
                <a:latin typeface="+mj-ea"/>
                <a:ea typeface="+mj-ea"/>
              </a:rPr>
              <a:t>double</a:t>
            </a:r>
            <a:r>
              <a:rPr lang="zh-CN" altLang="zh-CN" b="0" dirty="0">
                <a:solidFill>
                  <a:schemeClr val="tx1"/>
                </a:solidFill>
                <a:latin typeface="+mj-ea"/>
                <a:ea typeface="+mj-ea"/>
              </a:rPr>
              <a:t>双精度类型，下拉菜单有</a:t>
            </a:r>
            <a:r>
              <a:rPr lang="en-US" altLang="zh-CN" b="0" dirty="0">
                <a:solidFill>
                  <a:schemeClr val="tx1"/>
                </a:solidFill>
                <a:latin typeface="+mj-ea"/>
                <a:ea typeface="+mj-ea"/>
              </a:rPr>
              <a:t>single</a:t>
            </a:r>
            <a:r>
              <a:rPr lang="zh-CN" altLang="zh-CN" b="0" dirty="0">
                <a:solidFill>
                  <a:schemeClr val="tx1"/>
                </a:solidFill>
                <a:latin typeface="+mj-ea"/>
                <a:ea typeface="+mj-ea"/>
              </a:rPr>
              <a:t>、</a:t>
            </a:r>
            <a:r>
              <a:rPr lang="en-US" altLang="zh-CN" b="0" dirty="0">
                <a:solidFill>
                  <a:schemeClr val="tx1"/>
                </a:solidFill>
                <a:latin typeface="+mj-ea"/>
                <a:ea typeface="+mj-ea"/>
              </a:rPr>
              <a:t>int8</a:t>
            </a:r>
            <a:r>
              <a:rPr lang="zh-CN" altLang="zh-CN" b="0" dirty="0">
                <a:solidFill>
                  <a:schemeClr val="tx1"/>
                </a:solidFill>
                <a:latin typeface="+mj-ea"/>
                <a:ea typeface="+mj-ea"/>
              </a:rPr>
              <a:t>、</a:t>
            </a:r>
            <a:r>
              <a:rPr lang="en-US" altLang="zh-CN" b="0" dirty="0">
                <a:solidFill>
                  <a:schemeClr val="tx1"/>
                </a:solidFill>
                <a:latin typeface="+mj-ea"/>
                <a:ea typeface="+mj-ea"/>
              </a:rPr>
              <a:t>uint8</a:t>
            </a:r>
            <a:r>
              <a:rPr lang="zh-CN" altLang="zh-CN" b="0" dirty="0">
                <a:solidFill>
                  <a:schemeClr val="tx1"/>
                </a:solidFill>
                <a:latin typeface="+mj-ea"/>
                <a:ea typeface="+mj-ea"/>
              </a:rPr>
              <a:t>、</a:t>
            </a:r>
            <a:r>
              <a:rPr lang="en-US" altLang="zh-CN" b="0" dirty="0">
                <a:solidFill>
                  <a:schemeClr val="tx1"/>
                </a:solidFill>
                <a:latin typeface="+mj-ea"/>
                <a:ea typeface="+mj-ea"/>
              </a:rPr>
              <a:t>int16</a:t>
            </a:r>
            <a:r>
              <a:rPr lang="zh-CN" altLang="zh-CN" b="0" dirty="0">
                <a:solidFill>
                  <a:schemeClr val="tx1"/>
                </a:solidFill>
                <a:latin typeface="+mj-ea"/>
                <a:ea typeface="+mj-ea"/>
              </a:rPr>
              <a:t>、</a:t>
            </a:r>
            <a:r>
              <a:rPr lang="en-US" altLang="zh-CN" b="0" dirty="0">
                <a:solidFill>
                  <a:schemeClr val="tx1"/>
                </a:solidFill>
                <a:latin typeface="+mj-ea"/>
                <a:ea typeface="+mj-ea"/>
              </a:rPr>
              <a:t>uint16</a:t>
            </a:r>
            <a:r>
              <a:rPr lang="zh-CN" altLang="zh-CN" b="0" dirty="0">
                <a:solidFill>
                  <a:schemeClr val="tx1"/>
                </a:solidFill>
                <a:latin typeface="+mj-ea"/>
                <a:ea typeface="+mj-ea"/>
              </a:rPr>
              <a:t>等类型，用户可以根据自己需要进行设定输出数据类型。其中要注意的是，如果要输出</a:t>
            </a:r>
            <a:r>
              <a:rPr lang="en-US" altLang="zh-CN" b="0" dirty="0" err="1">
                <a:solidFill>
                  <a:schemeClr val="tx1"/>
                </a:solidFill>
                <a:latin typeface="+mj-ea"/>
                <a:ea typeface="+mj-ea"/>
              </a:rPr>
              <a:t>boolean</a:t>
            </a:r>
            <a:r>
              <a:rPr lang="zh-CN" altLang="zh-CN" b="0" dirty="0">
                <a:solidFill>
                  <a:schemeClr val="tx1"/>
                </a:solidFill>
                <a:latin typeface="+mj-ea"/>
                <a:ea typeface="+mj-ea"/>
              </a:rPr>
              <a:t>型，“</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”选项必须是</a:t>
            </a:r>
            <a:r>
              <a:rPr lang="en-US" altLang="zh-CN" b="0" dirty="0">
                <a:solidFill>
                  <a:schemeClr val="tx1"/>
                </a:solidFill>
                <a:latin typeface="+mj-ea"/>
                <a:ea typeface="+mj-ea"/>
              </a:rPr>
              <a:t>2</a:t>
            </a:r>
            <a:r>
              <a:rPr lang="zh-CN" altLang="zh-CN" b="0" dirty="0">
                <a:solidFill>
                  <a:schemeClr val="tx1"/>
                </a:solidFill>
                <a:latin typeface="+mj-ea"/>
                <a:ea typeface="+mj-ea"/>
              </a:rPr>
              <a:t>。</a:t>
            </a:r>
          </a:p>
          <a:p>
            <a:pPr algn="l"/>
            <a:r>
              <a:rPr lang="zh-CN" altLang="zh-CN" b="0" dirty="0">
                <a:solidFill>
                  <a:schemeClr val="tx1"/>
                </a:solidFill>
                <a:latin typeface="+mj-ea"/>
                <a:ea typeface="+mj-ea"/>
              </a:rPr>
              <a:t>搭建高斯噪声信号产生器模型，如图</a:t>
            </a:r>
            <a:r>
              <a:rPr lang="en-US" altLang="zh-CN" b="0" dirty="0">
                <a:solidFill>
                  <a:schemeClr val="tx1"/>
                </a:solidFill>
                <a:latin typeface="+mj-ea"/>
                <a:ea typeface="+mj-ea"/>
              </a:rPr>
              <a:t>11-19</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1527504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404664"/>
            <a:ext cx="3162300" cy="131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95536" y="836712"/>
            <a:ext cx="4572000" cy="707886"/>
          </a:xfrm>
          <a:prstGeom prst="rect">
            <a:avLst/>
          </a:prstGeom>
        </p:spPr>
        <p:txBody>
          <a:bodyPr>
            <a:spAutoFit/>
          </a:bodyPr>
          <a:lstStyle/>
          <a:p>
            <a:pPr algn="l"/>
            <a:r>
              <a:rPr lang="zh-CN" altLang="zh-CN" b="0" dirty="0" smtClean="0">
                <a:solidFill>
                  <a:schemeClr val="tx1"/>
                </a:solidFill>
                <a:latin typeface="+mj-ea"/>
                <a:ea typeface="+mj-ea"/>
              </a:rPr>
              <a:t>采用</a:t>
            </a:r>
            <a:r>
              <a:rPr lang="zh-CN" altLang="zh-CN" b="0" dirty="0">
                <a:solidFill>
                  <a:schemeClr val="tx1"/>
                </a:solidFill>
                <a:latin typeface="+mj-ea"/>
                <a:ea typeface="+mj-ea"/>
              </a:rPr>
              <a:t>系统默认输入，运行仿真文件，输出图形如图</a:t>
            </a:r>
            <a:r>
              <a:rPr lang="en-US" altLang="zh-CN" b="0" dirty="0">
                <a:solidFill>
                  <a:schemeClr val="tx1"/>
                </a:solidFill>
                <a:latin typeface="+mj-ea"/>
                <a:ea typeface="+mj-ea"/>
              </a:rPr>
              <a:t>11-20</a:t>
            </a:r>
            <a:r>
              <a:rPr lang="zh-CN" altLang="zh-CN" b="0" dirty="0">
                <a:solidFill>
                  <a:schemeClr val="tx1"/>
                </a:solidFill>
                <a:latin typeface="+mj-ea"/>
                <a:ea typeface="+mj-ea"/>
              </a:rPr>
              <a:t>所示。</a:t>
            </a: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988840"/>
            <a:ext cx="3192463" cy="204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28599" y="1916832"/>
            <a:ext cx="4572000" cy="1323439"/>
          </a:xfrm>
          <a:prstGeom prst="rect">
            <a:avLst/>
          </a:prstGeom>
        </p:spPr>
        <p:txBody>
          <a:bodyPr>
            <a:spAutoFit/>
          </a:bodyPr>
          <a:lstStyle/>
          <a:p>
            <a:pPr algn="l"/>
            <a:r>
              <a:rPr lang="zh-CN" altLang="zh-CN" b="0" dirty="0">
                <a:solidFill>
                  <a:schemeClr val="tx1"/>
                </a:solidFill>
                <a:latin typeface="+mj-ea"/>
                <a:ea typeface="+mj-ea"/>
              </a:rPr>
              <a:t>修改“</a:t>
            </a:r>
            <a:r>
              <a:rPr lang="en-US" altLang="zh-CN" b="0" dirty="0">
                <a:solidFill>
                  <a:schemeClr val="tx1"/>
                </a:solidFill>
                <a:latin typeface="+mj-ea"/>
                <a:ea typeface="+mj-ea"/>
              </a:rPr>
              <a:t>Mean value</a:t>
            </a:r>
            <a:r>
              <a:rPr lang="zh-CN" altLang="zh-CN" b="0" dirty="0">
                <a:solidFill>
                  <a:schemeClr val="tx1"/>
                </a:solidFill>
                <a:latin typeface="+mj-ea"/>
                <a:ea typeface="+mj-ea"/>
              </a:rPr>
              <a:t>”参数值为</a:t>
            </a:r>
            <a:r>
              <a:rPr lang="en-US" altLang="zh-CN" b="0" dirty="0">
                <a:solidFill>
                  <a:schemeClr val="tx1"/>
                </a:solidFill>
                <a:latin typeface="+mj-ea"/>
                <a:ea typeface="+mj-ea"/>
              </a:rPr>
              <a:t>1</a:t>
            </a:r>
            <a:r>
              <a:rPr lang="zh-CN" altLang="zh-CN" b="0" dirty="0">
                <a:solidFill>
                  <a:schemeClr val="tx1"/>
                </a:solidFill>
                <a:latin typeface="+mj-ea"/>
                <a:ea typeface="+mj-ea"/>
              </a:rPr>
              <a:t>，“</a:t>
            </a:r>
            <a:r>
              <a:rPr lang="en-US" altLang="zh-CN" b="0" dirty="0">
                <a:solidFill>
                  <a:schemeClr val="tx1"/>
                </a:solidFill>
                <a:latin typeface="+mj-ea"/>
                <a:ea typeface="+mj-ea"/>
              </a:rPr>
              <a:t>Variance(vector or matrix)</a:t>
            </a:r>
            <a:r>
              <a:rPr lang="zh-CN" altLang="zh-CN" b="0" dirty="0">
                <a:solidFill>
                  <a:schemeClr val="tx1"/>
                </a:solidFill>
                <a:latin typeface="+mj-ea"/>
                <a:ea typeface="+mj-ea"/>
              </a:rPr>
              <a:t>”选项参数值为</a:t>
            </a:r>
            <a:r>
              <a:rPr lang="en-US" altLang="zh-CN" b="0" dirty="0">
                <a:solidFill>
                  <a:schemeClr val="tx1"/>
                </a:solidFill>
                <a:latin typeface="+mj-ea"/>
                <a:ea typeface="+mj-ea"/>
              </a:rPr>
              <a:t>[1</a:t>
            </a:r>
            <a:r>
              <a:rPr lang="zh-CN" altLang="zh-CN" b="0" dirty="0">
                <a:solidFill>
                  <a:schemeClr val="tx1"/>
                </a:solidFill>
                <a:latin typeface="+mj-ea"/>
                <a:ea typeface="+mj-ea"/>
              </a:rPr>
              <a:t>，</a:t>
            </a:r>
            <a:r>
              <a:rPr lang="en-US" altLang="zh-CN" b="0" dirty="0">
                <a:solidFill>
                  <a:schemeClr val="tx1"/>
                </a:solidFill>
                <a:latin typeface="+mj-ea"/>
                <a:ea typeface="+mj-ea"/>
              </a:rPr>
              <a:t>2]</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11-21</a:t>
            </a:r>
            <a:r>
              <a:rPr lang="zh-CN" altLang="zh-CN" b="0" dirty="0">
                <a:solidFill>
                  <a:schemeClr val="tx1"/>
                </a:solidFill>
                <a:latin typeface="+mj-ea"/>
                <a:ea typeface="+mj-ea"/>
              </a:rPr>
              <a:t>所示。</a:t>
            </a:r>
          </a:p>
        </p:txBody>
      </p:sp>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299" y="4031953"/>
            <a:ext cx="3276600" cy="2163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7504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980728"/>
            <a:ext cx="2092496" cy="400110"/>
          </a:xfrm>
          <a:prstGeom prst="rect">
            <a:avLst/>
          </a:prstGeom>
        </p:spPr>
        <p:txBody>
          <a:bodyPr wrap="none">
            <a:spAutoFit/>
          </a:bodyPr>
          <a:lstStyle/>
          <a:p>
            <a:r>
              <a:rPr lang="en-US" altLang="zh-CN" dirty="0"/>
              <a:t>11.3  </a:t>
            </a:r>
            <a:r>
              <a:rPr lang="zh-CN" altLang="zh-CN" dirty="0"/>
              <a:t>滤波器分析</a:t>
            </a:r>
          </a:p>
        </p:txBody>
      </p:sp>
      <p:sp>
        <p:nvSpPr>
          <p:cNvPr id="3" name="矩形 2"/>
          <p:cNvSpPr/>
          <p:nvPr/>
        </p:nvSpPr>
        <p:spPr>
          <a:xfrm>
            <a:off x="395536" y="1700808"/>
            <a:ext cx="8208912" cy="4093428"/>
          </a:xfrm>
          <a:prstGeom prst="rect">
            <a:avLst/>
          </a:prstGeom>
        </p:spPr>
        <p:txBody>
          <a:bodyPr wrap="square">
            <a:spAutoFit/>
          </a:bodyPr>
          <a:lstStyle/>
          <a:p>
            <a:pPr algn="l"/>
            <a:r>
              <a:rPr lang="zh-CN" altLang="zh-CN" b="0" dirty="0" smtClean="0">
                <a:solidFill>
                  <a:schemeClr val="tx1"/>
                </a:solidFill>
                <a:latin typeface="+mj-ea"/>
                <a:ea typeface="+mj-ea"/>
              </a:rPr>
              <a:t>滤波器</a:t>
            </a:r>
            <a:r>
              <a:rPr lang="zh-CN" altLang="zh-CN" b="0" dirty="0">
                <a:solidFill>
                  <a:schemeClr val="tx1"/>
                </a:solidFill>
                <a:latin typeface="+mj-ea"/>
                <a:ea typeface="+mj-ea"/>
              </a:rPr>
              <a:t>是一种对信号有处理作用的器件或电路。随着电子市场的不断发展也越来越被广泛生产和使用。</a:t>
            </a:r>
          </a:p>
          <a:p>
            <a:pPr algn="l"/>
            <a:r>
              <a:rPr lang="zh-CN" altLang="zh-CN" b="0" dirty="0">
                <a:solidFill>
                  <a:schemeClr val="tx1"/>
                </a:solidFill>
                <a:latin typeface="+mj-ea"/>
                <a:ea typeface="+mj-ea"/>
              </a:rPr>
              <a:t>滤波器主要分为有源滤波器和无源滤波器。主要作用是让有用信号尽可能无衰减的通过，对无用信号尽可能大的反射。</a:t>
            </a:r>
          </a:p>
          <a:p>
            <a:pPr algn="l"/>
            <a:r>
              <a:rPr lang="zh-CN" altLang="zh-CN" b="0" dirty="0">
                <a:solidFill>
                  <a:schemeClr val="tx1"/>
                </a:solidFill>
                <a:latin typeface="+mj-ea"/>
                <a:ea typeface="+mj-ea"/>
              </a:rPr>
              <a:t>滤波器一般有两个端口，一个输入信号、一个输出信号，利用这个特性可以通过滤波器的一个方波群或复合噪波，而得到一个特定频率的正弦波。</a:t>
            </a:r>
          </a:p>
          <a:p>
            <a:pPr algn="l"/>
            <a:r>
              <a:rPr lang="zh-CN" altLang="zh-CN" b="0" dirty="0">
                <a:solidFill>
                  <a:schemeClr val="tx1"/>
                </a:solidFill>
                <a:latin typeface="+mj-ea"/>
                <a:ea typeface="+mj-ea"/>
              </a:rPr>
              <a:t>滤波器的功能就是允许某一部分频率的信号顺利的通过，而另外一部分频率的信号则受到较大的抑制，它实质上是一个选频电路。滤波器中，把信号能够通过的频率范围，称为通频带或通带；反之，信号受到很大衰减或完全被抑制的频率范围称为阻带；通带和阻带之间的分界频率称为截止频率；滤波器是由电感器和电容器构成的网路，可使混合的交直流电流分开。</a:t>
            </a:r>
          </a:p>
        </p:txBody>
      </p:sp>
    </p:spTree>
    <p:extLst>
      <p:ext uri="{BB962C8B-B14F-4D97-AF65-F5344CB8AC3E}">
        <p14:creationId xmlns:p14="http://schemas.microsoft.com/office/powerpoint/2010/main" val="1527504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908720"/>
            <a:ext cx="8568952" cy="5632311"/>
          </a:xfrm>
          <a:prstGeom prst="rect">
            <a:avLst/>
          </a:prstGeom>
        </p:spPr>
        <p:txBody>
          <a:bodyPr wrap="square">
            <a:spAutoFit/>
          </a:bodyPr>
          <a:lstStyle/>
          <a:p>
            <a:pPr algn="l"/>
            <a:r>
              <a:rPr lang="en-US" altLang="zh-CN" sz="1800" b="0" dirty="0">
                <a:solidFill>
                  <a:schemeClr val="tx1"/>
                </a:solidFill>
                <a:latin typeface="+mj-ea"/>
                <a:ea typeface="+mj-ea"/>
              </a:rPr>
              <a:t>MATLAB</a:t>
            </a:r>
            <a:r>
              <a:rPr lang="zh-CN" altLang="zh-CN" sz="1800" b="0" dirty="0">
                <a:solidFill>
                  <a:schemeClr val="tx1"/>
                </a:solidFill>
                <a:latin typeface="+mj-ea"/>
                <a:ea typeface="+mj-ea"/>
              </a:rPr>
              <a:t>提供了</a:t>
            </a:r>
            <a:r>
              <a:rPr lang="en-US" altLang="zh-CN" sz="1800" b="0" dirty="0">
                <a:solidFill>
                  <a:schemeClr val="tx1"/>
                </a:solidFill>
                <a:latin typeface="+mj-ea"/>
                <a:ea typeface="+mj-ea"/>
              </a:rPr>
              <a:t>buffer</a:t>
            </a:r>
            <a:r>
              <a:rPr lang="zh-CN" altLang="zh-CN" sz="1800" b="0" dirty="0">
                <a:solidFill>
                  <a:schemeClr val="tx1"/>
                </a:solidFill>
                <a:latin typeface="+mj-ea"/>
                <a:ea typeface="+mj-ea"/>
              </a:rPr>
              <a:t>、</a:t>
            </a:r>
            <a:r>
              <a:rPr lang="en-US" altLang="zh-CN" sz="1800" b="0" dirty="0" err="1">
                <a:solidFill>
                  <a:schemeClr val="tx1"/>
                </a:solidFill>
                <a:latin typeface="+mj-ea"/>
                <a:ea typeface="+mj-ea"/>
              </a:rPr>
              <a:t>cheblord</a:t>
            </a:r>
            <a:r>
              <a:rPr lang="zh-CN" altLang="zh-CN" sz="1800" b="0" dirty="0">
                <a:solidFill>
                  <a:schemeClr val="tx1"/>
                </a:solidFill>
                <a:latin typeface="+mj-ea"/>
                <a:ea typeface="+mj-ea"/>
              </a:rPr>
              <a:t>、</a:t>
            </a:r>
            <a:r>
              <a:rPr lang="en-US" altLang="zh-CN" sz="1800" b="0" dirty="0">
                <a:solidFill>
                  <a:schemeClr val="tx1"/>
                </a:solidFill>
                <a:latin typeface="+mj-ea"/>
                <a:ea typeface="+mj-ea"/>
              </a:rPr>
              <a:t>cheb2ord</a:t>
            </a:r>
            <a:r>
              <a:rPr lang="zh-CN" altLang="zh-CN" sz="1800" b="0" dirty="0">
                <a:solidFill>
                  <a:schemeClr val="tx1"/>
                </a:solidFill>
                <a:latin typeface="+mj-ea"/>
                <a:ea typeface="+mj-ea"/>
              </a:rPr>
              <a:t>、</a:t>
            </a:r>
            <a:r>
              <a:rPr lang="en-US" altLang="zh-CN" sz="1800" b="0" dirty="0" err="1">
                <a:solidFill>
                  <a:schemeClr val="tx1"/>
                </a:solidFill>
                <a:latin typeface="+mj-ea"/>
                <a:ea typeface="+mj-ea"/>
              </a:rPr>
              <a:t>ellipord</a:t>
            </a:r>
            <a:r>
              <a:rPr lang="zh-CN" altLang="zh-CN" sz="1800" b="0" dirty="0">
                <a:solidFill>
                  <a:schemeClr val="tx1"/>
                </a:solidFill>
                <a:latin typeface="+mj-ea"/>
                <a:ea typeface="+mj-ea"/>
              </a:rPr>
              <a:t>这四个函数分别进行巴特沃斯型数字滤波器、切比雪夫</a:t>
            </a:r>
            <a:r>
              <a:rPr lang="en-US" altLang="zh-CN" sz="1800" b="0" dirty="0">
                <a:solidFill>
                  <a:schemeClr val="tx1"/>
                </a:solidFill>
                <a:latin typeface="+mj-ea"/>
                <a:ea typeface="+mj-ea"/>
              </a:rPr>
              <a:t>1</a:t>
            </a:r>
            <a:r>
              <a:rPr lang="zh-CN" altLang="zh-CN" sz="1800" b="0" dirty="0">
                <a:solidFill>
                  <a:schemeClr val="tx1"/>
                </a:solidFill>
                <a:latin typeface="+mj-ea"/>
                <a:ea typeface="+mj-ea"/>
              </a:rPr>
              <a:t>型数字滤波器、切比雪夫</a:t>
            </a:r>
            <a:r>
              <a:rPr lang="en-US" altLang="zh-CN" sz="1800" b="0" dirty="0">
                <a:solidFill>
                  <a:schemeClr val="tx1"/>
                </a:solidFill>
                <a:latin typeface="+mj-ea"/>
                <a:ea typeface="+mj-ea"/>
              </a:rPr>
              <a:t>2</a:t>
            </a:r>
            <a:r>
              <a:rPr lang="zh-CN" altLang="zh-CN" sz="1800" b="0" dirty="0">
                <a:solidFill>
                  <a:schemeClr val="tx1"/>
                </a:solidFill>
                <a:latin typeface="+mj-ea"/>
                <a:ea typeface="+mj-ea"/>
              </a:rPr>
              <a:t>型数字滤波器以及椭圆型数字滤波器或巴特沃斯型模拟滤波器、切比雪夫</a:t>
            </a:r>
            <a:r>
              <a:rPr lang="en-US" altLang="zh-CN" sz="1800" b="0" dirty="0">
                <a:solidFill>
                  <a:schemeClr val="tx1"/>
                </a:solidFill>
                <a:latin typeface="+mj-ea"/>
                <a:ea typeface="+mj-ea"/>
              </a:rPr>
              <a:t>1</a:t>
            </a:r>
            <a:r>
              <a:rPr lang="zh-CN" altLang="zh-CN" sz="1800" b="0" dirty="0">
                <a:solidFill>
                  <a:schemeClr val="tx1"/>
                </a:solidFill>
                <a:latin typeface="+mj-ea"/>
                <a:ea typeface="+mj-ea"/>
              </a:rPr>
              <a:t>型模拟滤波器、切比雪夫</a:t>
            </a:r>
            <a:r>
              <a:rPr lang="en-US" altLang="zh-CN" sz="1800" b="0" dirty="0">
                <a:solidFill>
                  <a:schemeClr val="tx1"/>
                </a:solidFill>
                <a:latin typeface="+mj-ea"/>
                <a:ea typeface="+mj-ea"/>
              </a:rPr>
              <a:t>2</a:t>
            </a:r>
            <a:r>
              <a:rPr lang="zh-CN" altLang="zh-CN" sz="1800" b="0" dirty="0">
                <a:solidFill>
                  <a:schemeClr val="tx1"/>
                </a:solidFill>
                <a:latin typeface="+mj-ea"/>
                <a:ea typeface="+mj-ea"/>
              </a:rPr>
              <a:t>型模拟滤波器以及椭圆型模拟滤波器，它们的调用格式基本相同，具体的调用格式如下：</a:t>
            </a:r>
          </a:p>
          <a:p>
            <a:pPr algn="l"/>
            <a:r>
              <a:rPr lang="en-US" altLang="zh-CN" sz="1800" b="0" dirty="0">
                <a:solidFill>
                  <a:schemeClr val="tx1"/>
                </a:solidFill>
                <a:latin typeface="+mj-ea"/>
                <a:ea typeface="+mj-ea"/>
              </a:rPr>
              <a:t>1</a:t>
            </a:r>
            <a:r>
              <a:rPr lang="zh-CN" altLang="zh-CN" sz="1800" b="0" dirty="0">
                <a:solidFill>
                  <a:schemeClr val="tx1"/>
                </a:solidFill>
                <a:latin typeface="+mj-ea"/>
                <a:ea typeface="+mj-ea"/>
              </a:rPr>
              <a:t>）巴特沃思数字滤波器</a:t>
            </a:r>
          </a:p>
          <a:p>
            <a:pPr algn="l"/>
            <a:r>
              <a:rPr lang="en-US" altLang="zh-CN" sz="1800" b="0" dirty="0">
                <a:solidFill>
                  <a:schemeClr val="tx1"/>
                </a:solidFill>
                <a:latin typeface="+mj-ea"/>
                <a:ea typeface="+mj-ea"/>
              </a:rPr>
              <a:t>[n, </a:t>
            </a:r>
            <a:r>
              <a:rPr lang="en-US" altLang="zh-CN" sz="1800" b="0" dirty="0" err="1">
                <a:solidFill>
                  <a:schemeClr val="tx1"/>
                </a:solidFill>
                <a:latin typeface="+mj-ea"/>
                <a:ea typeface="+mj-ea"/>
              </a:rPr>
              <a:t>Wn</a:t>
            </a:r>
            <a:r>
              <a:rPr lang="en-US" altLang="zh-CN" sz="1800" b="0" dirty="0">
                <a:solidFill>
                  <a:schemeClr val="tx1"/>
                </a:solidFill>
                <a:latin typeface="+mj-ea"/>
                <a:ea typeface="+mj-ea"/>
              </a:rPr>
              <a:t>] = </a:t>
            </a:r>
            <a:r>
              <a:rPr lang="en-US" altLang="zh-CN" sz="1800" b="0" dirty="0" err="1">
                <a:solidFill>
                  <a:schemeClr val="tx1"/>
                </a:solidFill>
                <a:latin typeface="+mj-ea"/>
                <a:ea typeface="+mj-ea"/>
              </a:rPr>
              <a:t>buttord</a:t>
            </a:r>
            <a:r>
              <a:rPr lang="en-US" altLang="zh-CN" sz="1800" b="0" dirty="0">
                <a:solidFill>
                  <a:schemeClr val="tx1"/>
                </a:solidFill>
                <a:latin typeface="+mj-ea"/>
                <a:ea typeface="+mj-ea"/>
              </a:rPr>
              <a:t>(</a:t>
            </a:r>
            <a:r>
              <a:rPr lang="en-US" altLang="zh-CN" sz="1800" b="0" dirty="0" err="1">
                <a:solidFill>
                  <a:schemeClr val="tx1"/>
                </a:solidFill>
                <a:latin typeface="+mj-ea"/>
                <a:ea typeface="+mj-ea"/>
              </a:rPr>
              <a:t>Wp,Ws,Rp,Rs</a:t>
            </a:r>
            <a:r>
              <a:rPr lang="en-US" altLang="zh-CN" sz="1800" b="0" dirty="0">
                <a:solidFill>
                  <a:schemeClr val="tx1"/>
                </a:solidFill>
                <a:latin typeface="+mj-ea"/>
                <a:ea typeface="+mj-ea"/>
              </a:rPr>
              <a:t>);</a:t>
            </a:r>
            <a:endParaRPr lang="zh-CN" altLang="zh-CN" sz="1800" b="0" dirty="0">
              <a:solidFill>
                <a:schemeClr val="tx1"/>
              </a:solidFill>
              <a:latin typeface="+mj-ea"/>
              <a:ea typeface="+mj-ea"/>
            </a:endParaRPr>
          </a:p>
          <a:p>
            <a:pPr algn="l"/>
            <a:r>
              <a:rPr lang="en-US" altLang="zh-CN" sz="1800" b="0" dirty="0">
                <a:solidFill>
                  <a:schemeClr val="tx1"/>
                </a:solidFill>
                <a:latin typeface="+mj-ea"/>
                <a:ea typeface="+mj-ea"/>
              </a:rPr>
              <a:t>	2</a:t>
            </a:r>
            <a:r>
              <a:rPr lang="zh-CN" altLang="zh-CN" sz="1800" b="0" dirty="0">
                <a:solidFill>
                  <a:schemeClr val="tx1"/>
                </a:solidFill>
                <a:latin typeface="+mj-ea"/>
                <a:ea typeface="+mj-ea"/>
              </a:rPr>
              <a:t>）巴特沃思模拟滤波器</a:t>
            </a:r>
          </a:p>
          <a:p>
            <a:pPr algn="l"/>
            <a:r>
              <a:rPr lang="en-US" altLang="zh-CN" sz="1800" b="0" dirty="0">
                <a:solidFill>
                  <a:schemeClr val="tx1"/>
                </a:solidFill>
                <a:latin typeface="+mj-ea"/>
                <a:ea typeface="+mj-ea"/>
              </a:rPr>
              <a:t>[n, </a:t>
            </a:r>
            <a:r>
              <a:rPr lang="en-US" altLang="zh-CN" sz="1800" b="0" dirty="0" err="1">
                <a:solidFill>
                  <a:schemeClr val="tx1"/>
                </a:solidFill>
                <a:latin typeface="+mj-ea"/>
                <a:ea typeface="+mj-ea"/>
              </a:rPr>
              <a:t>Wn</a:t>
            </a:r>
            <a:r>
              <a:rPr lang="en-US" altLang="zh-CN" sz="1800" b="0" dirty="0">
                <a:solidFill>
                  <a:schemeClr val="tx1"/>
                </a:solidFill>
                <a:latin typeface="+mj-ea"/>
                <a:ea typeface="+mj-ea"/>
              </a:rPr>
              <a:t>] = </a:t>
            </a:r>
            <a:r>
              <a:rPr lang="en-US" altLang="zh-CN" sz="1800" b="0" dirty="0" err="1">
                <a:solidFill>
                  <a:schemeClr val="tx1"/>
                </a:solidFill>
                <a:latin typeface="+mj-ea"/>
                <a:ea typeface="+mj-ea"/>
              </a:rPr>
              <a:t>buttord</a:t>
            </a:r>
            <a:r>
              <a:rPr lang="en-US" altLang="zh-CN" sz="1800" b="0" dirty="0">
                <a:solidFill>
                  <a:schemeClr val="tx1"/>
                </a:solidFill>
                <a:latin typeface="+mj-ea"/>
                <a:ea typeface="+mj-ea"/>
              </a:rPr>
              <a:t>(Wp,Ws,Rp,</a:t>
            </a:r>
            <a:r>
              <a:rPr lang="en-US" altLang="zh-CN" sz="1800" b="0" dirty="0" err="1">
                <a:solidFill>
                  <a:schemeClr val="tx1"/>
                </a:solidFill>
                <a:latin typeface="+mj-ea"/>
                <a:ea typeface="+mj-ea"/>
              </a:rPr>
              <a:t>Rs</a:t>
            </a:r>
            <a:r>
              <a:rPr lang="en-US" altLang="zh-CN" sz="1800" b="0" dirty="0">
                <a:solidFill>
                  <a:schemeClr val="tx1"/>
                </a:solidFill>
                <a:latin typeface="+mj-ea"/>
                <a:ea typeface="+mj-ea"/>
              </a:rPr>
              <a:t>,’s’);</a:t>
            </a:r>
            <a:endParaRPr lang="zh-CN" altLang="zh-CN" sz="1800" b="0" dirty="0">
              <a:solidFill>
                <a:schemeClr val="tx1"/>
              </a:solidFill>
              <a:latin typeface="+mj-ea"/>
              <a:ea typeface="+mj-ea"/>
            </a:endParaRPr>
          </a:p>
          <a:p>
            <a:pPr algn="l"/>
            <a:r>
              <a:rPr lang="en-US" altLang="zh-CN" sz="1800" b="0" dirty="0">
                <a:solidFill>
                  <a:schemeClr val="tx1"/>
                </a:solidFill>
                <a:latin typeface="+mj-ea"/>
                <a:ea typeface="+mj-ea"/>
              </a:rPr>
              <a:t>	3</a:t>
            </a:r>
            <a:r>
              <a:rPr lang="zh-CN" altLang="zh-CN" sz="1800" b="0" dirty="0">
                <a:solidFill>
                  <a:schemeClr val="tx1"/>
                </a:solidFill>
                <a:latin typeface="+mj-ea"/>
                <a:ea typeface="+mj-ea"/>
              </a:rPr>
              <a:t>）切比雪夫</a:t>
            </a:r>
            <a:r>
              <a:rPr lang="en-US" altLang="zh-CN" sz="1800" b="0" dirty="0">
                <a:solidFill>
                  <a:schemeClr val="tx1"/>
                </a:solidFill>
                <a:latin typeface="+mj-ea"/>
                <a:ea typeface="+mj-ea"/>
              </a:rPr>
              <a:t>1</a:t>
            </a:r>
            <a:r>
              <a:rPr lang="zh-CN" altLang="zh-CN" sz="1800" b="0" dirty="0">
                <a:solidFill>
                  <a:schemeClr val="tx1"/>
                </a:solidFill>
                <a:latin typeface="+mj-ea"/>
                <a:ea typeface="+mj-ea"/>
              </a:rPr>
              <a:t>型数字滤波器</a:t>
            </a:r>
          </a:p>
          <a:p>
            <a:pPr algn="l"/>
            <a:r>
              <a:rPr lang="en-US" altLang="zh-CN" sz="1800" b="0" dirty="0">
                <a:solidFill>
                  <a:schemeClr val="tx1"/>
                </a:solidFill>
                <a:latin typeface="+mj-ea"/>
                <a:ea typeface="+mj-ea"/>
              </a:rPr>
              <a:t>[n, </a:t>
            </a:r>
            <a:r>
              <a:rPr lang="en-US" altLang="zh-CN" sz="1800" b="0" dirty="0" err="1">
                <a:solidFill>
                  <a:schemeClr val="tx1"/>
                </a:solidFill>
                <a:latin typeface="+mj-ea"/>
                <a:ea typeface="+mj-ea"/>
              </a:rPr>
              <a:t>Wp</a:t>
            </a:r>
            <a:r>
              <a:rPr lang="en-US" altLang="zh-CN" sz="1800" b="0" dirty="0">
                <a:solidFill>
                  <a:schemeClr val="tx1"/>
                </a:solidFill>
                <a:latin typeface="+mj-ea"/>
                <a:ea typeface="+mj-ea"/>
              </a:rPr>
              <a:t>] = cheb1ord (</a:t>
            </a:r>
            <a:r>
              <a:rPr lang="en-US" altLang="zh-CN" sz="1800" b="0" dirty="0" err="1">
                <a:solidFill>
                  <a:schemeClr val="tx1"/>
                </a:solidFill>
                <a:latin typeface="+mj-ea"/>
                <a:ea typeface="+mj-ea"/>
              </a:rPr>
              <a:t>Wp,Ws,Rp,Rs</a:t>
            </a:r>
            <a:r>
              <a:rPr lang="en-US" altLang="zh-CN" sz="1800" b="0" dirty="0">
                <a:solidFill>
                  <a:schemeClr val="tx1"/>
                </a:solidFill>
                <a:latin typeface="+mj-ea"/>
                <a:ea typeface="+mj-ea"/>
              </a:rPr>
              <a:t>);</a:t>
            </a:r>
            <a:endParaRPr lang="zh-CN" altLang="zh-CN" sz="1800" b="0" dirty="0">
              <a:solidFill>
                <a:schemeClr val="tx1"/>
              </a:solidFill>
              <a:latin typeface="+mj-ea"/>
              <a:ea typeface="+mj-ea"/>
            </a:endParaRPr>
          </a:p>
          <a:p>
            <a:pPr algn="l"/>
            <a:r>
              <a:rPr lang="en-US" altLang="zh-CN" sz="1800" b="0" dirty="0">
                <a:solidFill>
                  <a:schemeClr val="tx1"/>
                </a:solidFill>
                <a:latin typeface="+mj-ea"/>
                <a:ea typeface="+mj-ea"/>
              </a:rPr>
              <a:t>	4</a:t>
            </a:r>
            <a:r>
              <a:rPr lang="zh-CN" altLang="zh-CN" sz="1800" b="0" dirty="0">
                <a:solidFill>
                  <a:schemeClr val="tx1"/>
                </a:solidFill>
                <a:latin typeface="+mj-ea"/>
                <a:ea typeface="+mj-ea"/>
              </a:rPr>
              <a:t>）切比雪夫</a:t>
            </a:r>
            <a:r>
              <a:rPr lang="en-US" altLang="zh-CN" sz="1800" b="0" dirty="0">
                <a:solidFill>
                  <a:schemeClr val="tx1"/>
                </a:solidFill>
                <a:latin typeface="+mj-ea"/>
                <a:ea typeface="+mj-ea"/>
              </a:rPr>
              <a:t>1</a:t>
            </a:r>
            <a:r>
              <a:rPr lang="zh-CN" altLang="zh-CN" sz="1800" b="0" dirty="0">
                <a:solidFill>
                  <a:schemeClr val="tx1"/>
                </a:solidFill>
                <a:latin typeface="+mj-ea"/>
                <a:ea typeface="+mj-ea"/>
              </a:rPr>
              <a:t>型模拟滤波器</a:t>
            </a:r>
          </a:p>
          <a:p>
            <a:pPr algn="l"/>
            <a:r>
              <a:rPr lang="en-US" altLang="zh-CN" sz="1800" b="0" dirty="0">
                <a:solidFill>
                  <a:schemeClr val="tx1"/>
                </a:solidFill>
                <a:latin typeface="+mj-ea"/>
                <a:ea typeface="+mj-ea"/>
              </a:rPr>
              <a:t>[n, </a:t>
            </a:r>
            <a:r>
              <a:rPr lang="en-US" altLang="zh-CN" sz="1800" b="0" dirty="0" err="1">
                <a:solidFill>
                  <a:schemeClr val="tx1"/>
                </a:solidFill>
                <a:latin typeface="+mj-ea"/>
                <a:ea typeface="+mj-ea"/>
              </a:rPr>
              <a:t>Wp</a:t>
            </a:r>
            <a:r>
              <a:rPr lang="en-US" altLang="zh-CN" sz="1800" b="0" dirty="0">
                <a:solidFill>
                  <a:schemeClr val="tx1"/>
                </a:solidFill>
                <a:latin typeface="+mj-ea"/>
                <a:ea typeface="+mj-ea"/>
              </a:rPr>
              <a:t>] = cheb1ord (Wp,Ws,Rp,</a:t>
            </a:r>
            <a:r>
              <a:rPr lang="en-US" altLang="zh-CN" sz="1800" b="0" dirty="0" err="1">
                <a:solidFill>
                  <a:schemeClr val="tx1"/>
                </a:solidFill>
                <a:latin typeface="+mj-ea"/>
                <a:ea typeface="+mj-ea"/>
              </a:rPr>
              <a:t>Rs</a:t>
            </a:r>
            <a:r>
              <a:rPr lang="en-US" altLang="zh-CN" sz="1800" b="0" dirty="0">
                <a:solidFill>
                  <a:schemeClr val="tx1"/>
                </a:solidFill>
                <a:latin typeface="+mj-ea"/>
                <a:ea typeface="+mj-ea"/>
              </a:rPr>
              <a:t>,’s’);</a:t>
            </a:r>
            <a:endParaRPr lang="zh-CN" altLang="zh-CN" sz="1800" b="0" dirty="0">
              <a:solidFill>
                <a:schemeClr val="tx1"/>
              </a:solidFill>
              <a:latin typeface="+mj-ea"/>
              <a:ea typeface="+mj-ea"/>
            </a:endParaRPr>
          </a:p>
          <a:p>
            <a:pPr algn="l"/>
            <a:r>
              <a:rPr lang="en-US" altLang="zh-CN" sz="1800" b="0" dirty="0">
                <a:solidFill>
                  <a:schemeClr val="tx1"/>
                </a:solidFill>
                <a:latin typeface="+mj-ea"/>
                <a:ea typeface="+mj-ea"/>
              </a:rPr>
              <a:t>	5</a:t>
            </a:r>
            <a:r>
              <a:rPr lang="zh-CN" altLang="zh-CN" sz="1800" b="0" dirty="0">
                <a:solidFill>
                  <a:schemeClr val="tx1"/>
                </a:solidFill>
                <a:latin typeface="+mj-ea"/>
                <a:ea typeface="+mj-ea"/>
              </a:rPr>
              <a:t>）切比雪夫</a:t>
            </a:r>
            <a:r>
              <a:rPr lang="en-US" altLang="zh-CN" sz="1800" b="0" dirty="0">
                <a:solidFill>
                  <a:schemeClr val="tx1"/>
                </a:solidFill>
                <a:latin typeface="+mj-ea"/>
                <a:ea typeface="+mj-ea"/>
              </a:rPr>
              <a:t>2</a:t>
            </a:r>
            <a:r>
              <a:rPr lang="zh-CN" altLang="zh-CN" sz="1800" b="0" dirty="0">
                <a:solidFill>
                  <a:schemeClr val="tx1"/>
                </a:solidFill>
                <a:latin typeface="+mj-ea"/>
                <a:ea typeface="+mj-ea"/>
              </a:rPr>
              <a:t>型数字滤波器</a:t>
            </a:r>
          </a:p>
          <a:p>
            <a:pPr algn="l"/>
            <a:r>
              <a:rPr lang="en-US" altLang="zh-CN" sz="1800" b="0" dirty="0">
                <a:solidFill>
                  <a:schemeClr val="tx1"/>
                </a:solidFill>
                <a:latin typeface="+mj-ea"/>
                <a:ea typeface="+mj-ea"/>
              </a:rPr>
              <a:t>[n, </a:t>
            </a:r>
            <a:r>
              <a:rPr lang="en-US" altLang="zh-CN" sz="1800" b="0" dirty="0" err="1">
                <a:solidFill>
                  <a:schemeClr val="tx1"/>
                </a:solidFill>
                <a:latin typeface="+mj-ea"/>
                <a:ea typeface="+mj-ea"/>
              </a:rPr>
              <a:t>Wp</a:t>
            </a:r>
            <a:r>
              <a:rPr lang="en-US" altLang="zh-CN" sz="1800" b="0" dirty="0">
                <a:solidFill>
                  <a:schemeClr val="tx1"/>
                </a:solidFill>
                <a:latin typeface="+mj-ea"/>
                <a:ea typeface="+mj-ea"/>
              </a:rPr>
              <a:t>] = cheb2ord (</a:t>
            </a:r>
            <a:r>
              <a:rPr lang="en-US" altLang="zh-CN" sz="1800" b="0" dirty="0" err="1">
                <a:solidFill>
                  <a:schemeClr val="tx1"/>
                </a:solidFill>
                <a:latin typeface="+mj-ea"/>
                <a:ea typeface="+mj-ea"/>
              </a:rPr>
              <a:t>Wp,Ws,Rp,Rs</a:t>
            </a:r>
            <a:r>
              <a:rPr lang="en-US" altLang="zh-CN" sz="1800" b="0" dirty="0">
                <a:solidFill>
                  <a:schemeClr val="tx1"/>
                </a:solidFill>
                <a:latin typeface="+mj-ea"/>
                <a:ea typeface="+mj-ea"/>
              </a:rPr>
              <a:t>);</a:t>
            </a:r>
            <a:endParaRPr lang="zh-CN" altLang="zh-CN" sz="1800" b="0" dirty="0">
              <a:solidFill>
                <a:schemeClr val="tx1"/>
              </a:solidFill>
              <a:latin typeface="+mj-ea"/>
              <a:ea typeface="+mj-ea"/>
            </a:endParaRPr>
          </a:p>
          <a:p>
            <a:pPr algn="l"/>
            <a:r>
              <a:rPr lang="en-US" altLang="zh-CN" sz="1800" b="0" dirty="0">
                <a:solidFill>
                  <a:schemeClr val="tx1"/>
                </a:solidFill>
                <a:latin typeface="+mj-ea"/>
                <a:ea typeface="+mj-ea"/>
              </a:rPr>
              <a:t>	6</a:t>
            </a:r>
            <a:r>
              <a:rPr lang="zh-CN" altLang="zh-CN" sz="1800" b="0" dirty="0">
                <a:solidFill>
                  <a:schemeClr val="tx1"/>
                </a:solidFill>
                <a:latin typeface="+mj-ea"/>
                <a:ea typeface="+mj-ea"/>
              </a:rPr>
              <a:t>）切比雪夫</a:t>
            </a:r>
            <a:r>
              <a:rPr lang="en-US" altLang="zh-CN" sz="1800" b="0" dirty="0">
                <a:solidFill>
                  <a:schemeClr val="tx1"/>
                </a:solidFill>
                <a:latin typeface="+mj-ea"/>
                <a:ea typeface="+mj-ea"/>
              </a:rPr>
              <a:t>2</a:t>
            </a:r>
            <a:r>
              <a:rPr lang="zh-CN" altLang="zh-CN" sz="1800" b="0" dirty="0">
                <a:solidFill>
                  <a:schemeClr val="tx1"/>
                </a:solidFill>
                <a:latin typeface="+mj-ea"/>
                <a:ea typeface="+mj-ea"/>
              </a:rPr>
              <a:t>型模拟滤波器</a:t>
            </a:r>
          </a:p>
          <a:p>
            <a:pPr algn="l"/>
            <a:r>
              <a:rPr lang="en-US" altLang="zh-CN" sz="1800" b="0" dirty="0">
                <a:solidFill>
                  <a:schemeClr val="tx1"/>
                </a:solidFill>
                <a:latin typeface="+mj-ea"/>
                <a:ea typeface="+mj-ea"/>
              </a:rPr>
              <a:t>[n, </a:t>
            </a:r>
            <a:r>
              <a:rPr lang="en-US" altLang="zh-CN" sz="1800" b="0" dirty="0" err="1">
                <a:solidFill>
                  <a:schemeClr val="tx1"/>
                </a:solidFill>
                <a:latin typeface="+mj-ea"/>
                <a:ea typeface="+mj-ea"/>
              </a:rPr>
              <a:t>Wp</a:t>
            </a:r>
            <a:r>
              <a:rPr lang="en-US" altLang="zh-CN" sz="1800" b="0" dirty="0">
                <a:solidFill>
                  <a:schemeClr val="tx1"/>
                </a:solidFill>
                <a:latin typeface="+mj-ea"/>
                <a:ea typeface="+mj-ea"/>
              </a:rPr>
              <a:t>] = cheb2ord (Wp,Ws,Rp,</a:t>
            </a:r>
            <a:r>
              <a:rPr lang="en-US" altLang="zh-CN" sz="1800" b="0" dirty="0" err="1">
                <a:solidFill>
                  <a:schemeClr val="tx1"/>
                </a:solidFill>
                <a:latin typeface="+mj-ea"/>
                <a:ea typeface="+mj-ea"/>
              </a:rPr>
              <a:t>Rs</a:t>
            </a:r>
            <a:r>
              <a:rPr lang="en-US" altLang="zh-CN" sz="1800" b="0" dirty="0">
                <a:solidFill>
                  <a:schemeClr val="tx1"/>
                </a:solidFill>
                <a:latin typeface="+mj-ea"/>
                <a:ea typeface="+mj-ea"/>
              </a:rPr>
              <a:t>,’s’);</a:t>
            </a:r>
            <a:endParaRPr lang="zh-CN" altLang="zh-CN" sz="1800" b="0" dirty="0">
              <a:solidFill>
                <a:schemeClr val="tx1"/>
              </a:solidFill>
              <a:latin typeface="+mj-ea"/>
              <a:ea typeface="+mj-ea"/>
            </a:endParaRPr>
          </a:p>
          <a:p>
            <a:pPr algn="l"/>
            <a:r>
              <a:rPr lang="en-US" altLang="zh-CN" sz="1800" b="0" dirty="0">
                <a:solidFill>
                  <a:schemeClr val="tx1"/>
                </a:solidFill>
                <a:latin typeface="+mj-ea"/>
                <a:ea typeface="+mj-ea"/>
              </a:rPr>
              <a:t>	7</a:t>
            </a:r>
            <a:r>
              <a:rPr lang="zh-CN" altLang="zh-CN" sz="1800" b="0" dirty="0">
                <a:solidFill>
                  <a:schemeClr val="tx1"/>
                </a:solidFill>
                <a:latin typeface="+mj-ea"/>
                <a:ea typeface="+mj-ea"/>
              </a:rPr>
              <a:t>）椭圆型数字滤波器</a:t>
            </a:r>
          </a:p>
          <a:p>
            <a:pPr algn="l"/>
            <a:r>
              <a:rPr lang="en-US" altLang="zh-CN" sz="1800" b="0" dirty="0">
                <a:solidFill>
                  <a:schemeClr val="tx1"/>
                </a:solidFill>
                <a:latin typeface="+mj-ea"/>
                <a:ea typeface="+mj-ea"/>
              </a:rPr>
              <a:t>[n, </a:t>
            </a:r>
            <a:r>
              <a:rPr lang="en-US" altLang="zh-CN" sz="1800" b="0" dirty="0" err="1">
                <a:solidFill>
                  <a:schemeClr val="tx1"/>
                </a:solidFill>
                <a:latin typeface="+mj-ea"/>
                <a:ea typeface="+mj-ea"/>
              </a:rPr>
              <a:t>Wp</a:t>
            </a:r>
            <a:r>
              <a:rPr lang="en-US" altLang="zh-CN" sz="1800" b="0" dirty="0">
                <a:solidFill>
                  <a:schemeClr val="tx1"/>
                </a:solidFill>
                <a:latin typeface="+mj-ea"/>
                <a:ea typeface="+mj-ea"/>
              </a:rPr>
              <a:t>] = </a:t>
            </a:r>
            <a:r>
              <a:rPr lang="en-US" altLang="zh-CN" sz="1800" b="0" dirty="0" err="1">
                <a:solidFill>
                  <a:schemeClr val="tx1"/>
                </a:solidFill>
                <a:latin typeface="+mj-ea"/>
                <a:ea typeface="+mj-ea"/>
              </a:rPr>
              <a:t>ellipord</a:t>
            </a:r>
            <a:r>
              <a:rPr lang="en-US" altLang="zh-CN" sz="1800" b="0" dirty="0">
                <a:solidFill>
                  <a:schemeClr val="tx1"/>
                </a:solidFill>
                <a:latin typeface="+mj-ea"/>
                <a:ea typeface="+mj-ea"/>
              </a:rPr>
              <a:t> (</a:t>
            </a:r>
            <a:r>
              <a:rPr lang="en-US" altLang="zh-CN" sz="1800" b="0" dirty="0" err="1">
                <a:solidFill>
                  <a:schemeClr val="tx1"/>
                </a:solidFill>
                <a:latin typeface="+mj-ea"/>
                <a:ea typeface="+mj-ea"/>
              </a:rPr>
              <a:t>Wp,Ws,Rp,Rs</a:t>
            </a:r>
            <a:r>
              <a:rPr lang="en-US" altLang="zh-CN" sz="1800" b="0" dirty="0">
                <a:solidFill>
                  <a:schemeClr val="tx1"/>
                </a:solidFill>
                <a:latin typeface="+mj-ea"/>
                <a:ea typeface="+mj-ea"/>
              </a:rPr>
              <a:t>);</a:t>
            </a:r>
            <a:endParaRPr lang="zh-CN" altLang="zh-CN" sz="1800" b="0" dirty="0">
              <a:solidFill>
                <a:schemeClr val="tx1"/>
              </a:solidFill>
              <a:latin typeface="+mj-ea"/>
              <a:ea typeface="+mj-ea"/>
            </a:endParaRPr>
          </a:p>
          <a:p>
            <a:pPr algn="l"/>
            <a:r>
              <a:rPr lang="en-US" altLang="zh-CN" sz="1800" b="0" dirty="0">
                <a:solidFill>
                  <a:schemeClr val="tx1"/>
                </a:solidFill>
                <a:latin typeface="+mj-ea"/>
                <a:ea typeface="+mj-ea"/>
              </a:rPr>
              <a:t>8</a:t>
            </a:r>
            <a:r>
              <a:rPr lang="zh-CN" altLang="zh-CN" sz="1800" b="0" dirty="0">
                <a:solidFill>
                  <a:schemeClr val="tx1"/>
                </a:solidFill>
                <a:latin typeface="+mj-ea"/>
                <a:ea typeface="+mj-ea"/>
              </a:rPr>
              <a:t>）椭圆型模拟滤波器</a:t>
            </a:r>
          </a:p>
          <a:p>
            <a:pPr algn="l"/>
            <a:r>
              <a:rPr lang="en-US" altLang="zh-CN" sz="1800" b="0" dirty="0">
                <a:solidFill>
                  <a:schemeClr val="tx1"/>
                </a:solidFill>
                <a:latin typeface="+mj-ea"/>
                <a:ea typeface="+mj-ea"/>
              </a:rPr>
              <a:t>[</a:t>
            </a:r>
            <a:r>
              <a:rPr lang="en-US" altLang="zh-CN" sz="1800" b="0" dirty="0" err="1">
                <a:solidFill>
                  <a:schemeClr val="tx1"/>
                </a:solidFill>
                <a:latin typeface="+mj-ea"/>
                <a:ea typeface="+mj-ea"/>
              </a:rPr>
              <a:t>n,Wp</a:t>
            </a:r>
            <a:r>
              <a:rPr lang="en-US" altLang="zh-CN" sz="1800" b="0" dirty="0">
                <a:solidFill>
                  <a:schemeClr val="tx1"/>
                </a:solidFill>
                <a:latin typeface="+mj-ea"/>
                <a:ea typeface="+mj-ea"/>
              </a:rPr>
              <a:t>] = </a:t>
            </a:r>
            <a:r>
              <a:rPr lang="en-US" altLang="zh-CN" sz="1800" b="0" dirty="0" err="1">
                <a:solidFill>
                  <a:schemeClr val="tx1"/>
                </a:solidFill>
                <a:latin typeface="+mj-ea"/>
                <a:ea typeface="+mj-ea"/>
              </a:rPr>
              <a:t>ellipord</a:t>
            </a:r>
            <a:r>
              <a:rPr lang="en-US" altLang="zh-CN" sz="1800" b="0" dirty="0">
                <a:solidFill>
                  <a:schemeClr val="tx1"/>
                </a:solidFill>
                <a:latin typeface="+mj-ea"/>
                <a:ea typeface="+mj-ea"/>
              </a:rPr>
              <a:t> (Wp,Ws,Rp,</a:t>
            </a:r>
            <a:r>
              <a:rPr lang="en-US" altLang="zh-CN" sz="1800" b="0" dirty="0" err="1">
                <a:solidFill>
                  <a:schemeClr val="tx1"/>
                </a:solidFill>
                <a:latin typeface="+mj-ea"/>
                <a:ea typeface="+mj-ea"/>
              </a:rPr>
              <a:t>Rs</a:t>
            </a:r>
            <a:r>
              <a:rPr lang="en-US" altLang="zh-CN" sz="1800" b="0" dirty="0">
                <a:solidFill>
                  <a:schemeClr val="tx1"/>
                </a:solidFill>
                <a:latin typeface="+mj-ea"/>
                <a:ea typeface="+mj-ea"/>
              </a:rPr>
              <a:t>,’s’);</a:t>
            </a:r>
            <a:endParaRPr lang="zh-CN" altLang="zh-CN" sz="1800" b="0" dirty="0">
              <a:solidFill>
                <a:schemeClr val="tx1"/>
              </a:solidFill>
              <a:latin typeface="+mj-ea"/>
              <a:ea typeface="+mj-ea"/>
            </a:endParaRPr>
          </a:p>
        </p:txBody>
      </p:sp>
    </p:spTree>
    <p:extLst>
      <p:ext uri="{BB962C8B-B14F-4D97-AF65-F5344CB8AC3E}">
        <p14:creationId xmlns:p14="http://schemas.microsoft.com/office/powerpoint/2010/main" val="1527504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7504" y="908720"/>
            <a:ext cx="8532440" cy="2246769"/>
          </a:xfrm>
          <a:prstGeom prst="rect">
            <a:avLst/>
          </a:prstGeom>
        </p:spPr>
        <p:txBody>
          <a:bodyPr wrap="square">
            <a:spAutoFit/>
          </a:bodyPr>
          <a:lstStyle/>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2</a:t>
            </a:r>
            <a:r>
              <a:rPr lang="zh-CN" altLang="zh-CN" b="0" dirty="0">
                <a:solidFill>
                  <a:schemeClr val="tx1"/>
                </a:solidFill>
                <a:latin typeface="+mj-ea"/>
                <a:ea typeface="+mj-ea"/>
              </a:rPr>
              <a:t>）系统模型转换</a:t>
            </a:r>
          </a:p>
          <a:p>
            <a:pPr algn="l"/>
            <a:r>
              <a:rPr lang="en-US" altLang="zh-CN" b="0" dirty="0">
                <a:solidFill>
                  <a:schemeClr val="tx1"/>
                </a:solidFill>
                <a:latin typeface="+mj-ea"/>
                <a:ea typeface="+mj-ea"/>
              </a:rPr>
              <a:t>	</a:t>
            </a:r>
            <a:r>
              <a:rPr lang="zh-CN" altLang="zh-CN" b="0" dirty="0">
                <a:solidFill>
                  <a:schemeClr val="tx1"/>
                </a:solidFill>
                <a:latin typeface="+mj-ea"/>
                <a:ea typeface="+mj-ea"/>
              </a:rPr>
              <a:t>系统模型可以用系统的状态方程来描述，对于单输入和单输出的系统，还可以用其输入和输出之间的传递函数来完成，根据传递函数的形式的不同，又可以分为分子分母为多项式描述的形式，零极点描述形式、部分分式展开（留数）形式等。为了方便这些等价描述之间的转换，</a:t>
            </a:r>
            <a:r>
              <a:rPr lang="en-US" altLang="zh-CN" b="0" dirty="0">
                <a:solidFill>
                  <a:schemeClr val="tx1"/>
                </a:solidFill>
                <a:latin typeface="+mj-ea"/>
                <a:ea typeface="+mj-ea"/>
              </a:rPr>
              <a:t>MATLAB</a:t>
            </a:r>
            <a:r>
              <a:rPr lang="zh-CN" altLang="zh-CN" b="0" dirty="0">
                <a:solidFill>
                  <a:schemeClr val="tx1"/>
                </a:solidFill>
                <a:latin typeface="+mj-ea"/>
                <a:ea typeface="+mj-ea"/>
              </a:rPr>
              <a:t>提供了丰富的函数，具体调用如下：</a:t>
            </a:r>
          </a:p>
          <a:p>
            <a:pPr algn="l"/>
            <a:r>
              <a:rPr lang="en-US" altLang="zh-CN" b="0" dirty="0">
                <a:solidFill>
                  <a:schemeClr val="tx1"/>
                </a:solidFill>
                <a:latin typeface="+mj-ea"/>
                <a:ea typeface="+mj-ea"/>
              </a:rPr>
              <a:t>[</a:t>
            </a:r>
            <a:r>
              <a:rPr lang="en-US" altLang="zh-CN" b="0" dirty="0" err="1">
                <a:solidFill>
                  <a:schemeClr val="tx1"/>
                </a:solidFill>
                <a:latin typeface="+mj-ea"/>
                <a:ea typeface="+mj-ea"/>
              </a:rPr>
              <a:t>b,a</a:t>
            </a:r>
            <a:r>
              <a:rPr lang="en-US" altLang="zh-CN" b="0" dirty="0">
                <a:solidFill>
                  <a:schemeClr val="tx1"/>
                </a:solidFill>
                <a:latin typeface="+mj-ea"/>
                <a:ea typeface="+mj-ea"/>
              </a:rPr>
              <a:t>] = ss2tf(</a:t>
            </a:r>
            <a:r>
              <a:rPr lang="en-US" altLang="zh-CN" b="0" dirty="0" err="1">
                <a:solidFill>
                  <a:schemeClr val="tx1"/>
                </a:solidFill>
                <a:latin typeface="+mj-ea"/>
                <a:ea typeface="+mj-ea"/>
              </a:rPr>
              <a:t>A,B,C,D,iu</a:t>
            </a:r>
            <a:r>
              <a:rPr lang="en-US" altLang="zh-CN" b="0" dirty="0">
                <a:solidFill>
                  <a:schemeClr val="tx1"/>
                </a:solidFill>
                <a:latin typeface="+mj-ea"/>
                <a:ea typeface="+mj-ea"/>
              </a:rPr>
              <a:t>)</a:t>
            </a:r>
            <a:endParaRPr lang="zh-CN" altLang="zh-CN" b="0" dirty="0">
              <a:solidFill>
                <a:schemeClr val="tx1"/>
              </a:solidFill>
              <a:latin typeface="+mj-ea"/>
              <a:ea typeface="+mj-ea"/>
            </a:endParaRPr>
          </a:p>
        </p:txBody>
      </p:sp>
      <p:sp>
        <p:nvSpPr>
          <p:cNvPr id="8" name="矩形 7"/>
          <p:cNvSpPr/>
          <p:nvPr/>
        </p:nvSpPr>
        <p:spPr>
          <a:xfrm>
            <a:off x="251520" y="3155489"/>
            <a:ext cx="6048672" cy="400110"/>
          </a:xfrm>
          <a:prstGeom prst="rect">
            <a:avLst/>
          </a:prstGeom>
        </p:spPr>
        <p:txBody>
          <a:bodyPr wrap="square">
            <a:spAutoFit/>
          </a:bodyPr>
          <a:lstStyle/>
          <a:p>
            <a:pPr algn="l"/>
            <a:r>
              <a:rPr lang="zh-CN" altLang="zh-CN" b="0" dirty="0">
                <a:solidFill>
                  <a:schemeClr val="tx1"/>
                </a:solidFill>
                <a:latin typeface="+mj-ea"/>
                <a:ea typeface="+mj-ea"/>
              </a:rPr>
              <a:t>该函数将</a:t>
            </a:r>
            <a:r>
              <a:rPr lang="en-US" altLang="zh-CN" b="0" dirty="0">
                <a:solidFill>
                  <a:schemeClr val="tx1"/>
                </a:solidFill>
                <a:latin typeface="+mj-ea"/>
                <a:ea typeface="+mj-ea"/>
              </a:rPr>
              <a:t>A</a:t>
            </a:r>
            <a:r>
              <a:rPr lang="zh-CN" altLang="zh-CN" b="0" dirty="0">
                <a:solidFill>
                  <a:schemeClr val="tx1"/>
                </a:solidFill>
                <a:latin typeface="+mj-ea"/>
                <a:ea typeface="+mj-ea"/>
              </a:rPr>
              <a:t>、</a:t>
            </a:r>
            <a:r>
              <a:rPr lang="en-US" altLang="zh-CN" b="0" dirty="0">
                <a:solidFill>
                  <a:schemeClr val="tx1"/>
                </a:solidFill>
                <a:latin typeface="+mj-ea"/>
                <a:ea typeface="+mj-ea"/>
              </a:rPr>
              <a:t>B</a:t>
            </a:r>
            <a:r>
              <a:rPr lang="zh-CN" altLang="zh-CN" b="0" dirty="0">
                <a:solidFill>
                  <a:schemeClr val="tx1"/>
                </a:solidFill>
                <a:latin typeface="+mj-ea"/>
                <a:ea typeface="+mj-ea"/>
              </a:rPr>
              <a:t>、</a:t>
            </a:r>
            <a:r>
              <a:rPr lang="en-US" altLang="zh-CN" b="0" dirty="0">
                <a:solidFill>
                  <a:schemeClr val="tx1"/>
                </a:solidFill>
                <a:latin typeface="+mj-ea"/>
                <a:ea typeface="+mj-ea"/>
              </a:rPr>
              <a:t>C</a:t>
            </a:r>
            <a:r>
              <a:rPr lang="zh-CN" altLang="zh-CN" b="0" dirty="0">
                <a:solidFill>
                  <a:schemeClr val="tx1"/>
                </a:solidFill>
                <a:latin typeface="+mj-ea"/>
                <a:ea typeface="+mj-ea"/>
              </a:rPr>
              <a:t>、</a:t>
            </a:r>
            <a:r>
              <a:rPr lang="en-US" altLang="zh-CN" b="0" dirty="0">
                <a:solidFill>
                  <a:schemeClr val="tx1"/>
                </a:solidFill>
                <a:latin typeface="+mj-ea"/>
                <a:ea typeface="+mj-ea"/>
              </a:rPr>
              <a:t>D</a:t>
            </a:r>
            <a:r>
              <a:rPr lang="zh-CN" altLang="zh-CN" b="0" dirty="0">
                <a:solidFill>
                  <a:schemeClr val="tx1"/>
                </a:solidFill>
                <a:latin typeface="+mj-ea"/>
                <a:ea typeface="+mj-ea"/>
              </a:rPr>
              <a:t>矩阵确定的状态方程转换为第</a:t>
            </a:r>
            <a:endParaRPr lang="zh-CN" altLang="en-US" b="0" dirty="0">
              <a:solidFill>
                <a:schemeClr val="tx1"/>
              </a:solidFill>
              <a:latin typeface="+mj-ea"/>
              <a:ea typeface="+mj-ea"/>
            </a:endParaRPr>
          </a:p>
        </p:txBody>
      </p:sp>
      <p:pic>
        <p:nvPicPr>
          <p:cNvPr id="1741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3155489"/>
            <a:ext cx="404664"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51520" y="3531652"/>
            <a:ext cx="4968552" cy="400110"/>
          </a:xfrm>
          <a:prstGeom prst="rect">
            <a:avLst/>
          </a:prstGeom>
        </p:spPr>
        <p:txBody>
          <a:bodyPr wrap="square">
            <a:spAutoFit/>
          </a:bodyPr>
          <a:lstStyle/>
          <a:p>
            <a:pPr algn="l"/>
            <a:r>
              <a:rPr lang="zh-CN" altLang="zh-CN" b="0" dirty="0">
                <a:solidFill>
                  <a:schemeClr val="tx1"/>
                </a:solidFill>
                <a:latin typeface="+mj-ea"/>
                <a:ea typeface="+mj-ea"/>
              </a:rPr>
              <a:t>个输入到输出的传递函数的分子系数向量</a:t>
            </a:r>
            <a:endParaRPr lang="zh-CN" altLang="en-US" b="0" dirty="0">
              <a:solidFill>
                <a:schemeClr val="tx1"/>
              </a:solidFill>
              <a:latin typeface="+mj-ea"/>
              <a:ea typeface="+mj-ea"/>
            </a:endParaRPr>
          </a:p>
        </p:txBody>
      </p:sp>
      <p:pic>
        <p:nvPicPr>
          <p:cNvPr id="1741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8552" y="3555599"/>
            <a:ext cx="251520" cy="36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5220072" y="3539347"/>
            <a:ext cx="1980029" cy="400110"/>
          </a:xfrm>
          <a:prstGeom prst="rect">
            <a:avLst/>
          </a:prstGeom>
        </p:spPr>
        <p:txBody>
          <a:bodyPr wrap="none">
            <a:spAutoFit/>
          </a:bodyPr>
          <a:lstStyle/>
          <a:p>
            <a:pPr algn="l"/>
            <a:r>
              <a:rPr lang="zh-CN" altLang="zh-CN" b="0" dirty="0">
                <a:solidFill>
                  <a:schemeClr val="tx1"/>
                </a:solidFill>
                <a:latin typeface="+mj-ea"/>
                <a:ea typeface="+mj-ea"/>
              </a:rPr>
              <a:t>和分母系数向量</a:t>
            </a:r>
            <a:endParaRPr lang="zh-CN" altLang="en-US" b="0" dirty="0">
              <a:solidFill>
                <a:schemeClr val="tx1"/>
              </a:solidFill>
              <a:latin typeface="+mj-ea"/>
              <a:ea typeface="+mj-ea"/>
            </a:endParaRPr>
          </a:p>
        </p:txBody>
      </p:sp>
      <p:pic>
        <p:nvPicPr>
          <p:cNvPr id="1741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4341" y="3626540"/>
            <a:ext cx="251520" cy="296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134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052736"/>
            <a:ext cx="8712968" cy="3170099"/>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3</a:t>
            </a:r>
            <a:r>
              <a:rPr lang="zh-CN" altLang="zh-CN" b="0" dirty="0">
                <a:solidFill>
                  <a:schemeClr val="tx1"/>
                </a:solidFill>
                <a:latin typeface="+mj-ea"/>
                <a:ea typeface="+mj-ea"/>
              </a:rPr>
              <a:t>）线性滤波器常用命令</a:t>
            </a:r>
          </a:p>
          <a:p>
            <a:pPr algn="l"/>
            <a:r>
              <a:rPr lang="en-US" altLang="zh-CN" b="0" dirty="0">
                <a:solidFill>
                  <a:schemeClr val="tx1"/>
                </a:solidFill>
                <a:latin typeface="+mj-ea"/>
                <a:ea typeface="+mj-ea"/>
              </a:rPr>
              <a:t>	MATLAB</a:t>
            </a:r>
            <a:r>
              <a:rPr lang="zh-CN" altLang="zh-CN" b="0" dirty="0">
                <a:solidFill>
                  <a:schemeClr val="tx1"/>
                </a:solidFill>
                <a:latin typeface="+mj-ea"/>
                <a:ea typeface="+mj-ea"/>
              </a:rPr>
              <a:t>提供了一系列命令来计算线性系统的时间响应，常用的一些命令如下：</a:t>
            </a:r>
          </a:p>
          <a:p>
            <a:pPr algn="l"/>
            <a:r>
              <a:rPr lang="en-US" altLang="zh-CN" b="0" dirty="0">
                <a:solidFill>
                  <a:schemeClr val="tx1"/>
                </a:solidFill>
                <a:latin typeface="+mj-ea"/>
                <a:ea typeface="+mj-ea"/>
              </a:rPr>
              <a:t>	1</a:t>
            </a:r>
            <a:r>
              <a:rPr lang="zh-CN" altLang="zh-CN" b="0" dirty="0">
                <a:solidFill>
                  <a:schemeClr val="tx1"/>
                </a:solidFill>
                <a:latin typeface="+mj-ea"/>
                <a:ea typeface="+mj-ea"/>
              </a:rPr>
              <a:t>）</a:t>
            </a:r>
            <a:r>
              <a:rPr lang="en-US" altLang="zh-CN" b="0" dirty="0">
                <a:solidFill>
                  <a:schemeClr val="tx1"/>
                </a:solidFill>
                <a:latin typeface="+mj-ea"/>
                <a:ea typeface="+mj-ea"/>
              </a:rPr>
              <a:t>impulse</a:t>
            </a:r>
            <a:r>
              <a:rPr lang="zh-CN" altLang="zh-CN" b="0" dirty="0">
                <a:solidFill>
                  <a:schemeClr val="tx1"/>
                </a:solidFill>
                <a:latin typeface="+mj-ea"/>
                <a:ea typeface="+mj-ea"/>
              </a:rPr>
              <a:t>：计算</a:t>
            </a:r>
          </a:p>
          <a:p>
            <a:pPr algn="l"/>
            <a:r>
              <a:rPr lang="en-US" altLang="zh-CN" b="0" dirty="0">
                <a:solidFill>
                  <a:schemeClr val="tx1"/>
                </a:solidFill>
                <a:latin typeface="+mj-ea"/>
                <a:ea typeface="+mj-ea"/>
              </a:rPr>
              <a:t>	2</a:t>
            </a:r>
            <a:r>
              <a:rPr lang="zh-CN" altLang="zh-CN" b="0" dirty="0">
                <a:solidFill>
                  <a:schemeClr val="tx1"/>
                </a:solidFill>
                <a:latin typeface="+mj-ea"/>
                <a:ea typeface="+mj-ea"/>
              </a:rPr>
              <a:t>）</a:t>
            </a:r>
            <a:r>
              <a:rPr lang="en-US" altLang="zh-CN" b="0" dirty="0">
                <a:solidFill>
                  <a:schemeClr val="tx1"/>
                </a:solidFill>
                <a:latin typeface="+mj-ea"/>
                <a:ea typeface="+mj-ea"/>
              </a:rPr>
              <a:t>step</a:t>
            </a:r>
            <a:r>
              <a:rPr lang="zh-CN" altLang="zh-CN" b="0" dirty="0">
                <a:solidFill>
                  <a:schemeClr val="tx1"/>
                </a:solidFill>
                <a:latin typeface="+mj-ea"/>
                <a:ea typeface="+mj-ea"/>
              </a:rPr>
              <a:t>：计算连续（离散）系统的节约阶跃响应；</a:t>
            </a:r>
          </a:p>
          <a:p>
            <a:pPr algn="l"/>
            <a:r>
              <a:rPr lang="en-US" altLang="zh-CN" b="0" dirty="0">
                <a:solidFill>
                  <a:schemeClr val="tx1"/>
                </a:solidFill>
                <a:latin typeface="+mj-ea"/>
                <a:ea typeface="+mj-ea"/>
              </a:rPr>
              <a:t>	3</a:t>
            </a:r>
            <a:r>
              <a:rPr lang="zh-CN" altLang="zh-CN" b="0" dirty="0">
                <a:solidFill>
                  <a:schemeClr val="tx1"/>
                </a:solidFill>
                <a:latin typeface="+mj-ea"/>
                <a:ea typeface="+mj-ea"/>
              </a:rPr>
              <a:t>）</a:t>
            </a:r>
            <a:r>
              <a:rPr lang="en-US" altLang="zh-CN" b="0" dirty="0">
                <a:solidFill>
                  <a:schemeClr val="tx1"/>
                </a:solidFill>
                <a:latin typeface="+mj-ea"/>
                <a:ea typeface="+mj-ea"/>
              </a:rPr>
              <a:t>initial</a:t>
            </a:r>
            <a:r>
              <a:rPr lang="zh-CN" altLang="zh-CN" b="0" dirty="0">
                <a:solidFill>
                  <a:schemeClr val="tx1"/>
                </a:solidFill>
                <a:latin typeface="+mj-ea"/>
                <a:ea typeface="+mj-ea"/>
              </a:rPr>
              <a:t>：计算连续（离散）系统的零输入响应。</a:t>
            </a:r>
          </a:p>
          <a:p>
            <a:pPr algn="l"/>
            <a:r>
              <a:rPr lang="en-US" altLang="zh-CN" b="0" dirty="0">
                <a:solidFill>
                  <a:schemeClr val="tx1"/>
                </a:solidFill>
                <a:latin typeface="+mj-ea"/>
                <a:ea typeface="+mj-ea"/>
              </a:rPr>
              <a:t>	</a:t>
            </a:r>
            <a:r>
              <a:rPr lang="zh-CN" altLang="zh-CN" b="0" dirty="0">
                <a:solidFill>
                  <a:schemeClr val="tx1"/>
                </a:solidFill>
                <a:latin typeface="+mj-ea"/>
                <a:ea typeface="+mj-ea"/>
              </a:rPr>
              <a:t>同理，</a:t>
            </a:r>
            <a:r>
              <a:rPr lang="en-US" altLang="zh-CN" b="0" dirty="0">
                <a:solidFill>
                  <a:schemeClr val="tx1"/>
                </a:solidFill>
                <a:latin typeface="+mj-ea"/>
                <a:ea typeface="+mj-ea"/>
              </a:rPr>
              <a:t>MATLAB</a:t>
            </a:r>
            <a:r>
              <a:rPr lang="zh-CN" altLang="zh-CN" b="0" dirty="0">
                <a:solidFill>
                  <a:schemeClr val="tx1"/>
                </a:solidFill>
                <a:latin typeface="+mj-ea"/>
                <a:ea typeface="+mj-ea"/>
              </a:rPr>
              <a:t>也提供了计算线性系统的频率响应的命令，命令格式调用如下：</a:t>
            </a:r>
          </a:p>
          <a:p>
            <a:pPr algn="l"/>
            <a:r>
              <a:rPr lang="en-US" altLang="zh-CN" b="0" dirty="0">
                <a:solidFill>
                  <a:schemeClr val="tx1"/>
                </a:solidFill>
                <a:latin typeface="+mj-ea"/>
                <a:ea typeface="+mj-ea"/>
              </a:rPr>
              <a:t>h = </a:t>
            </a:r>
            <a:r>
              <a:rPr lang="en-US" altLang="zh-CN" b="0" dirty="0" err="1">
                <a:solidFill>
                  <a:schemeClr val="tx1"/>
                </a:solidFill>
                <a:latin typeface="+mj-ea"/>
                <a:ea typeface="+mj-ea"/>
              </a:rPr>
              <a:t>freps</a:t>
            </a:r>
            <a:r>
              <a:rPr lang="en-US" altLang="zh-CN" b="0" dirty="0">
                <a:solidFill>
                  <a:schemeClr val="tx1"/>
                </a:solidFill>
                <a:latin typeface="+mj-ea"/>
                <a:ea typeface="+mj-ea"/>
              </a:rPr>
              <a:t>(</a:t>
            </a:r>
            <a:r>
              <a:rPr lang="en-US" altLang="zh-CN" b="0" dirty="0" err="1">
                <a:solidFill>
                  <a:schemeClr val="tx1"/>
                </a:solidFill>
                <a:latin typeface="+mj-ea"/>
                <a:ea typeface="+mj-ea"/>
              </a:rPr>
              <a:t>b,a,w</a:t>
            </a:r>
            <a:r>
              <a:rPr lang="en-US" altLang="zh-CN" b="0" dirty="0">
                <a:solidFill>
                  <a:schemeClr val="tx1"/>
                </a:solidFill>
                <a:latin typeface="+mj-ea"/>
                <a:ea typeface="+mj-ea"/>
              </a:rPr>
              <a:t>)</a:t>
            </a:r>
            <a:endParaRPr lang="zh-CN" altLang="zh-CN" b="0" dirty="0">
              <a:solidFill>
                <a:schemeClr val="tx1"/>
              </a:solidFill>
              <a:latin typeface="+mj-ea"/>
              <a:ea typeface="+mj-ea"/>
            </a:endParaRPr>
          </a:p>
          <a:p>
            <a:pPr algn="l"/>
            <a:r>
              <a:rPr lang="en-US" altLang="zh-CN" b="0" dirty="0">
                <a:solidFill>
                  <a:schemeClr val="tx1"/>
                </a:solidFill>
                <a:latin typeface="+mj-ea"/>
                <a:ea typeface="+mj-ea"/>
              </a:rPr>
              <a:t>[</a:t>
            </a:r>
            <a:r>
              <a:rPr lang="en-US" altLang="zh-CN" b="0" dirty="0" err="1">
                <a:solidFill>
                  <a:schemeClr val="tx1"/>
                </a:solidFill>
                <a:latin typeface="+mj-ea"/>
                <a:ea typeface="+mj-ea"/>
              </a:rPr>
              <a:t>h,w</a:t>
            </a:r>
            <a:r>
              <a:rPr lang="en-US" altLang="zh-CN" b="0" dirty="0">
                <a:solidFill>
                  <a:schemeClr val="tx1"/>
                </a:solidFill>
                <a:latin typeface="+mj-ea"/>
                <a:ea typeface="+mj-ea"/>
              </a:rPr>
              <a:t>] = </a:t>
            </a:r>
            <a:r>
              <a:rPr lang="en-US" altLang="zh-CN" b="0" dirty="0" err="1">
                <a:solidFill>
                  <a:schemeClr val="tx1"/>
                </a:solidFill>
                <a:latin typeface="+mj-ea"/>
                <a:ea typeface="+mj-ea"/>
              </a:rPr>
              <a:t>freqs</a:t>
            </a:r>
            <a:r>
              <a:rPr lang="en-US" altLang="zh-CN" b="0" dirty="0">
                <a:solidFill>
                  <a:schemeClr val="tx1"/>
                </a:solidFill>
                <a:latin typeface="+mj-ea"/>
                <a:ea typeface="+mj-ea"/>
              </a:rPr>
              <a:t>(</a:t>
            </a:r>
            <a:r>
              <a:rPr lang="en-US" altLang="zh-CN" b="0" dirty="0" err="1">
                <a:solidFill>
                  <a:schemeClr val="tx1"/>
                </a:solidFill>
                <a:latin typeface="+mj-ea"/>
                <a:ea typeface="+mj-ea"/>
              </a:rPr>
              <a:t>b,a,n</a:t>
            </a:r>
            <a:r>
              <a:rPr lang="en-US" altLang="zh-CN" b="0" dirty="0">
                <a:solidFill>
                  <a:schemeClr val="tx1"/>
                </a:solidFill>
                <a:latin typeface="+mj-ea"/>
                <a:ea typeface="+mj-ea"/>
              </a:rPr>
              <a:t>)</a:t>
            </a:r>
            <a:endParaRPr lang="zh-CN" altLang="zh-CN" b="0" dirty="0">
              <a:solidFill>
                <a:schemeClr val="tx1"/>
              </a:solidFill>
              <a:latin typeface="+mj-ea"/>
              <a:ea typeface="+mj-ea"/>
            </a:endParaRPr>
          </a:p>
        </p:txBody>
      </p:sp>
    </p:spTree>
    <p:extLst>
      <p:ext uri="{BB962C8B-B14F-4D97-AF65-F5344CB8AC3E}">
        <p14:creationId xmlns:p14="http://schemas.microsoft.com/office/powerpoint/2010/main" val="1408382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196752"/>
            <a:ext cx="8496944" cy="5324535"/>
          </a:xfrm>
          <a:prstGeom prst="rect">
            <a:avLst/>
          </a:prstGeom>
        </p:spPr>
        <p:txBody>
          <a:bodyPr wrap="square">
            <a:spAutoFit/>
          </a:bodyPr>
          <a:lstStyle/>
          <a:p>
            <a:pPr algn="l"/>
            <a:r>
              <a:rPr lang="zh-CN" altLang="zh-CN" b="0" dirty="0">
                <a:solidFill>
                  <a:schemeClr val="tx1"/>
                </a:solidFill>
                <a:latin typeface="+mj-ea"/>
                <a:ea typeface="+mj-ea"/>
              </a:rPr>
              <a:t>绘制</a:t>
            </a:r>
            <a:r>
              <a:rPr lang="en-US" altLang="zh-CN" b="0" dirty="0">
                <a:solidFill>
                  <a:schemeClr val="tx1"/>
                </a:solidFill>
                <a:latin typeface="+mj-ea"/>
                <a:ea typeface="+mj-ea"/>
              </a:rPr>
              <a:t>Butterworth</a:t>
            </a:r>
            <a:r>
              <a:rPr lang="zh-CN" altLang="zh-CN" b="0" dirty="0">
                <a:solidFill>
                  <a:schemeClr val="tx1"/>
                </a:solidFill>
                <a:latin typeface="+mj-ea"/>
                <a:ea typeface="+mj-ea"/>
              </a:rPr>
              <a:t>低通模拟原型滤波器的幅频平方响应曲线，阶数分别为</a:t>
            </a:r>
            <a:r>
              <a:rPr lang="en-US" altLang="zh-CN" b="0" dirty="0">
                <a:solidFill>
                  <a:schemeClr val="tx1"/>
                </a:solidFill>
                <a:latin typeface="+mj-ea"/>
                <a:ea typeface="+mj-ea"/>
              </a:rPr>
              <a:t>2</a:t>
            </a:r>
            <a:r>
              <a:rPr lang="zh-CN" altLang="zh-CN" b="0" dirty="0">
                <a:solidFill>
                  <a:schemeClr val="tx1"/>
                </a:solidFill>
                <a:latin typeface="+mj-ea"/>
                <a:ea typeface="+mj-ea"/>
              </a:rPr>
              <a:t>、</a:t>
            </a:r>
            <a:r>
              <a:rPr lang="en-US" altLang="zh-CN" b="0" dirty="0">
                <a:solidFill>
                  <a:schemeClr val="tx1"/>
                </a:solidFill>
                <a:latin typeface="+mj-ea"/>
                <a:ea typeface="+mj-ea"/>
              </a:rPr>
              <a:t>5</a:t>
            </a:r>
            <a:r>
              <a:rPr lang="zh-CN" altLang="zh-CN" b="0" dirty="0">
                <a:solidFill>
                  <a:schemeClr val="tx1"/>
                </a:solidFill>
                <a:latin typeface="+mj-ea"/>
                <a:ea typeface="+mj-ea"/>
              </a:rPr>
              <a:t>、</a:t>
            </a:r>
            <a:r>
              <a:rPr lang="en-US" altLang="zh-CN" b="0" dirty="0">
                <a:solidFill>
                  <a:schemeClr val="tx1"/>
                </a:solidFill>
                <a:latin typeface="+mj-ea"/>
                <a:ea typeface="+mj-ea"/>
              </a:rPr>
              <a:t>10</a:t>
            </a:r>
            <a:r>
              <a:rPr lang="zh-CN" altLang="zh-CN" b="0" dirty="0">
                <a:solidFill>
                  <a:schemeClr val="tx1"/>
                </a:solidFill>
                <a:latin typeface="+mj-ea"/>
                <a:ea typeface="+mj-ea"/>
              </a:rPr>
              <a:t>、</a:t>
            </a:r>
            <a:r>
              <a:rPr lang="en-US" altLang="zh-CN" b="0" dirty="0">
                <a:solidFill>
                  <a:schemeClr val="tx1"/>
                </a:solidFill>
                <a:latin typeface="+mj-ea"/>
                <a:ea typeface="+mj-ea"/>
              </a:rPr>
              <a:t>50</a:t>
            </a:r>
            <a:r>
              <a:rPr lang="zh-CN" altLang="zh-CN" b="0" dirty="0">
                <a:solidFill>
                  <a:schemeClr val="tx1"/>
                </a:solidFill>
                <a:latin typeface="+mj-ea"/>
                <a:ea typeface="+mj-ea"/>
              </a:rPr>
              <a:t>，编程如下：</a:t>
            </a:r>
          </a:p>
          <a:p>
            <a:pPr algn="l"/>
            <a:r>
              <a:rPr lang="en-US" altLang="zh-CN" b="0" dirty="0" err="1">
                <a:solidFill>
                  <a:schemeClr val="tx1"/>
                </a:solidFill>
                <a:latin typeface="+mj-ea"/>
                <a:ea typeface="+mj-ea"/>
              </a:rPr>
              <a:t>clc,clear</a:t>
            </a:r>
            <a:endParaRPr lang="zh-CN" altLang="zh-CN" b="0" dirty="0">
              <a:solidFill>
                <a:schemeClr val="tx1"/>
              </a:solidFill>
              <a:latin typeface="+mj-ea"/>
              <a:ea typeface="+mj-ea"/>
            </a:endParaRPr>
          </a:p>
          <a:p>
            <a:pPr algn="l"/>
            <a:r>
              <a:rPr lang="en-US" altLang="zh-CN" b="0" dirty="0">
                <a:solidFill>
                  <a:schemeClr val="tx1"/>
                </a:solidFill>
                <a:latin typeface="+mj-ea"/>
                <a:ea typeface="+mj-ea"/>
              </a:rPr>
              <a:t>close all</a:t>
            </a:r>
            <a:endParaRPr lang="zh-CN" altLang="zh-CN" b="0" dirty="0">
              <a:solidFill>
                <a:schemeClr val="tx1"/>
              </a:solidFill>
              <a:latin typeface="+mj-ea"/>
              <a:ea typeface="+mj-ea"/>
            </a:endParaRPr>
          </a:p>
          <a:p>
            <a:pPr algn="l"/>
            <a:r>
              <a:rPr lang="en-US" altLang="zh-CN" b="0" dirty="0">
                <a:solidFill>
                  <a:schemeClr val="tx1"/>
                </a:solidFill>
                <a:latin typeface="+mj-ea"/>
                <a:ea typeface="+mj-ea"/>
              </a:rPr>
              <a:t>n = 0:0.01:2;</a:t>
            </a:r>
            <a:endParaRPr lang="zh-CN" altLang="zh-CN" b="0" dirty="0">
              <a:solidFill>
                <a:schemeClr val="tx1"/>
              </a:solidFill>
              <a:latin typeface="+mj-ea"/>
              <a:ea typeface="+mj-ea"/>
            </a:endParaRPr>
          </a:p>
          <a:p>
            <a:pPr algn="l"/>
            <a:r>
              <a:rPr lang="en-US" altLang="zh-CN" b="0" dirty="0">
                <a:solidFill>
                  <a:schemeClr val="tx1"/>
                </a:solidFill>
                <a:latin typeface="+mj-ea"/>
                <a:ea typeface="+mj-ea"/>
              </a:rPr>
              <a:t>for </a:t>
            </a:r>
            <a:r>
              <a:rPr lang="en-US" altLang="zh-CN" b="0" dirty="0" err="1">
                <a:solidFill>
                  <a:schemeClr val="tx1"/>
                </a:solidFill>
                <a:latin typeface="+mj-ea"/>
                <a:ea typeface="+mj-ea"/>
              </a:rPr>
              <a:t>i</a:t>
            </a:r>
            <a:r>
              <a:rPr lang="en-US" altLang="zh-CN" b="0" dirty="0">
                <a:solidFill>
                  <a:schemeClr val="tx1"/>
                </a:solidFill>
                <a:latin typeface="+mj-ea"/>
                <a:ea typeface="+mj-ea"/>
              </a:rPr>
              <a:t>=1:4</a:t>
            </a:r>
            <a:endParaRPr lang="zh-CN" altLang="zh-CN" b="0" dirty="0">
              <a:solidFill>
                <a:schemeClr val="tx1"/>
              </a:solidFill>
              <a:latin typeface="+mj-ea"/>
              <a:ea typeface="+mj-ea"/>
            </a:endParaRPr>
          </a:p>
          <a:p>
            <a:pPr algn="l"/>
            <a:r>
              <a:rPr lang="en-US" altLang="zh-CN" b="0" dirty="0">
                <a:solidFill>
                  <a:schemeClr val="tx1"/>
                </a:solidFill>
                <a:latin typeface="+mj-ea"/>
                <a:ea typeface="+mj-ea"/>
              </a:rPr>
              <a:t>    switch </a:t>
            </a:r>
            <a:r>
              <a:rPr lang="en-US" altLang="zh-CN" b="0" dirty="0" err="1">
                <a:solidFill>
                  <a:schemeClr val="tx1"/>
                </a:solidFill>
                <a:latin typeface="+mj-ea"/>
                <a:ea typeface="+mj-ea"/>
              </a:rPr>
              <a:t>i</a:t>
            </a:r>
            <a:endParaRPr lang="zh-CN" altLang="zh-CN" b="0" dirty="0">
              <a:solidFill>
                <a:schemeClr val="tx1"/>
              </a:solidFill>
              <a:latin typeface="+mj-ea"/>
              <a:ea typeface="+mj-ea"/>
            </a:endParaRPr>
          </a:p>
          <a:p>
            <a:pPr algn="l"/>
            <a:r>
              <a:rPr lang="en-US" altLang="zh-CN" b="0" dirty="0">
                <a:solidFill>
                  <a:schemeClr val="tx1"/>
                </a:solidFill>
                <a:latin typeface="+mj-ea"/>
                <a:ea typeface="+mj-ea"/>
              </a:rPr>
              <a:t>    case 1, N=2;</a:t>
            </a:r>
            <a:endParaRPr lang="zh-CN" altLang="zh-CN" b="0" dirty="0">
              <a:solidFill>
                <a:schemeClr val="tx1"/>
              </a:solidFill>
              <a:latin typeface="+mj-ea"/>
              <a:ea typeface="+mj-ea"/>
            </a:endParaRPr>
          </a:p>
          <a:p>
            <a:pPr algn="l"/>
            <a:r>
              <a:rPr lang="en-US" altLang="zh-CN" b="0" dirty="0">
                <a:solidFill>
                  <a:schemeClr val="tx1"/>
                </a:solidFill>
                <a:latin typeface="+mj-ea"/>
                <a:ea typeface="+mj-ea"/>
              </a:rPr>
              <a:t>        case 2,N=5;</a:t>
            </a:r>
            <a:endParaRPr lang="zh-CN" altLang="zh-CN" b="0" dirty="0">
              <a:solidFill>
                <a:schemeClr val="tx1"/>
              </a:solidFill>
              <a:latin typeface="+mj-ea"/>
              <a:ea typeface="+mj-ea"/>
            </a:endParaRPr>
          </a:p>
          <a:p>
            <a:pPr algn="l"/>
            <a:r>
              <a:rPr lang="en-US" altLang="zh-CN" b="0" dirty="0">
                <a:solidFill>
                  <a:schemeClr val="tx1"/>
                </a:solidFill>
                <a:latin typeface="+mj-ea"/>
                <a:ea typeface="+mj-ea"/>
              </a:rPr>
              <a:t>            case 3,N=10;</a:t>
            </a:r>
            <a:endParaRPr lang="zh-CN" altLang="zh-CN" b="0" dirty="0">
              <a:solidFill>
                <a:schemeClr val="tx1"/>
              </a:solidFill>
              <a:latin typeface="+mj-ea"/>
              <a:ea typeface="+mj-ea"/>
            </a:endParaRPr>
          </a:p>
          <a:p>
            <a:pPr algn="l"/>
            <a:r>
              <a:rPr lang="en-US" altLang="zh-CN" b="0" dirty="0">
                <a:solidFill>
                  <a:schemeClr val="tx1"/>
                </a:solidFill>
                <a:latin typeface="+mj-ea"/>
                <a:ea typeface="+mj-ea"/>
              </a:rPr>
              <a:t>                case 4,N=20;</a:t>
            </a:r>
            <a:endParaRPr lang="zh-CN" altLang="zh-CN" b="0" dirty="0">
              <a:solidFill>
                <a:schemeClr val="tx1"/>
              </a:solidFill>
              <a:latin typeface="+mj-ea"/>
              <a:ea typeface="+mj-ea"/>
            </a:endParaRPr>
          </a:p>
          <a:p>
            <a:pPr algn="l"/>
            <a:r>
              <a:rPr lang="en-US" altLang="zh-CN" b="0" dirty="0">
                <a:solidFill>
                  <a:schemeClr val="tx1"/>
                </a:solidFill>
                <a:latin typeface="+mj-ea"/>
                <a:ea typeface="+mj-ea"/>
              </a:rPr>
              <a:t>    end</a:t>
            </a:r>
            <a:endParaRPr lang="zh-CN" altLang="zh-CN" b="0" dirty="0">
              <a:solidFill>
                <a:schemeClr val="tx1"/>
              </a:solidFill>
              <a:latin typeface="+mj-ea"/>
              <a:ea typeface="+mj-ea"/>
            </a:endParaRPr>
          </a:p>
          <a:p>
            <a:pPr algn="l"/>
            <a:r>
              <a:rPr lang="en-US" altLang="zh-CN" b="0" dirty="0">
                <a:solidFill>
                  <a:schemeClr val="tx1"/>
                </a:solidFill>
                <a:latin typeface="+mj-ea"/>
                <a:ea typeface="+mj-ea"/>
              </a:rPr>
              <a:t>    [</a:t>
            </a:r>
            <a:r>
              <a:rPr lang="en-US" altLang="zh-CN" b="0" dirty="0" err="1">
                <a:solidFill>
                  <a:schemeClr val="tx1"/>
                </a:solidFill>
                <a:latin typeface="+mj-ea"/>
                <a:ea typeface="+mj-ea"/>
              </a:rPr>
              <a:t>z,p,k</a:t>
            </a:r>
            <a:r>
              <a:rPr lang="en-US" altLang="zh-CN" b="0" dirty="0">
                <a:solidFill>
                  <a:schemeClr val="tx1"/>
                </a:solidFill>
                <a:latin typeface="+mj-ea"/>
                <a:ea typeface="+mj-ea"/>
              </a:rPr>
              <a:t>] = </a:t>
            </a:r>
            <a:r>
              <a:rPr lang="en-US" altLang="zh-CN" b="0" dirty="0" err="1">
                <a:solidFill>
                  <a:schemeClr val="tx1"/>
                </a:solidFill>
                <a:latin typeface="+mj-ea"/>
                <a:ea typeface="+mj-ea"/>
              </a:rPr>
              <a:t>buttap</a:t>
            </a:r>
            <a:r>
              <a:rPr lang="en-US" altLang="zh-CN" b="0" dirty="0">
                <a:solidFill>
                  <a:schemeClr val="tx1"/>
                </a:solidFill>
                <a:latin typeface="+mj-ea"/>
                <a:ea typeface="+mj-ea"/>
              </a:rPr>
              <a:t>(N);</a:t>
            </a:r>
            <a:endParaRPr lang="zh-CN" altLang="zh-CN" b="0" dirty="0">
              <a:solidFill>
                <a:schemeClr val="tx1"/>
              </a:solidFill>
              <a:latin typeface="+mj-ea"/>
              <a:ea typeface="+mj-ea"/>
            </a:endParaRPr>
          </a:p>
          <a:p>
            <a:pPr algn="l"/>
            <a:r>
              <a:rPr lang="en-US" altLang="zh-CN" b="0" dirty="0">
                <a:solidFill>
                  <a:schemeClr val="tx1"/>
                </a:solidFill>
                <a:latin typeface="+mj-ea"/>
                <a:ea typeface="+mj-ea"/>
              </a:rPr>
              <a:t>    [</a:t>
            </a:r>
            <a:r>
              <a:rPr lang="en-US" altLang="zh-CN" b="0" dirty="0" err="1">
                <a:solidFill>
                  <a:schemeClr val="tx1"/>
                </a:solidFill>
                <a:latin typeface="+mj-ea"/>
                <a:ea typeface="+mj-ea"/>
              </a:rPr>
              <a:t>b,a</a:t>
            </a:r>
            <a:r>
              <a:rPr lang="en-US" altLang="zh-CN" b="0" dirty="0">
                <a:solidFill>
                  <a:schemeClr val="tx1"/>
                </a:solidFill>
                <a:latin typeface="+mj-ea"/>
                <a:ea typeface="+mj-ea"/>
              </a:rPr>
              <a:t>] = zp2tf(</a:t>
            </a:r>
            <a:r>
              <a:rPr lang="en-US" altLang="zh-CN" b="0" dirty="0" err="1">
                <a:solidFill>
                  <a:schemeClr val="tx1"/>
                </a:solidFill>
                <a:latin typeface="+mj-ea"/>
                <a:ea typeface="+mj-ea"/>
              </a:rPr>
              <a:t>z,p,k</a:t>
            </a:r>
            <a:r>
              <a:rPr lang="en-US" altLang="zh-CN" b="0" dirty="0">
                <a:solidFill>
                  <a:schemeClr val="tx1"/>
                </a:solidFill>
                <a:latin typeface="+mj-ea"/>
                <a:ea typeface="+mj-ea"/>
              </a:rPr>
              <a:t>);</a:t>
            </a:r>
            <a:endParaRPr lang="zh-CN" altLang="zh-CN" b="0" dirty="0">
              <a:solidFill>
                <a:schemeClr val="tx1"/>
              </a:solidFill>
              <a:latin typeface="+mj-ea"/>
              <a:ea typeface="+mj-ea"/>
            </a:endParaRPr>
          </a:p>
          <a:p>
            <a:pPr algn="l"/>
            <a:r>
              <a:rPr lang="en-US" altLang="zh-CN" b="0" dirty="0">
                <a:solidFill>
                  <a:schemeClr val="tx1"/>
                </a:solidFill>
                <a:latin typeface="+mj-ea"/>
                <a:ea typeface="+mj-ea"/>
              </a:rPr>
              <a:t>    [</a:t>
            </a:r>
            <a:r>
              <a:rPr lang="en-US" altLang="zh-CN" b="0" dirty="0" err="1">
                <a:solidFill>
                  <a:schemeClr val="tx1"/>
                </a:solidFill>
                <a:latin typeface="+mj-ea"/>
                <a:ea typeface="+mj-ea"/>
              </a:rPr>
              <a:t>H,w</a:t>
            </a:r>
            <a:r>
              <a:rPr lang="en-US" altLang="zh-CN" b="0" dirty="0">
                <a:solidFill>
                  <a:schemeClr val="tx1"/>
                </a:solidFill>
                <a:latin typeface="+mj-ea"/>
                <a:ea typeface="+mj-ea"/>
              </a:rPr>
              <a:t>] = </a:t>
            </a:r>
            <a:r>
              <a:rPr lang="en-US" altLang="zh-CN" b="0" dirty="0" err="1">
                <a:solidFill>
                  <a:schemeClr val="tx1"/>
                </a:solidFill>
                <a:latin typeface="+mj-ea"/>
                <a:ea typeface="+mj-ea"/>
              </a:rPr>
              <a:t>freqs</a:t>
            </a:r>
            <a:r>
              <a:rPr lang="en-US" altLang="zh-CN" b="0" dirty="0">
                <a:solidFill>
                  <a:schemeClr val="tx1"/>
                </a:solidFill>
                <a:latin typeface="+mj-ea"/>
                <a:ea typeface="+mj-ea"/>
              </a:rPr>
              <a:t>(</a:t>
            </a:r>
            <a:r>
              <a:rPr lang="en-US" altLang="zh-CN" b="0" dirty="0" err="1">
                <a:solidFill>
                  <a:schemeClr val="tx1"/>
                </a:solidFill>
                <a:latin typeface="+mj-ea"/>
                <a:ea typeface="+mj-ea"/>
              </a:rPr>
              <a:t>b,a,n</a:t>
            </a:r>
            <a:r>
              <a:rPr lang="en-US" altLang="zh-CN" b="0" dirty="0">
                <a:solidFill>
                  <a:schemeClr val="tx1"/>
                </a:solidFill>
                <a:latin typeface="+mj-ea"/>
                <a:ea typeface="+mj-ea"/>
              </a:rPr>
              <a:t>);</a:t>
            </a:r>
            <a:endParaRPr lang="zh-CN" altLang="zh-CN" b="0" dirty="0">
              <a:solidFill>
                <a:schemeClr val="tx1"/>
              </a:solidFill>
              <a:latin typeface="+mj-ea"/>
              <a:ea typeface="+mj-ea"/>
            </a:endParaRPr>
          </a:p>
          <a:p>
            <a:pPr algn="l"/>
            <a:r>
              <a:rPr lang="en-US" altLang="zh-CN" b="0" dirty="0">
                <a:solidFill>
                  <a:schemeClr val="tx1"/>
                </a:solidFill>
                <a:latin typeface="+mj-ea"/>
                <a:ea typeface="+mj-ea"/>
              </a:rPr>
              <a:t>    magH2 = (abs(H).^2);     %</a:t>
            </a:r>
            <a:r>
              <a:rPr lang="zh-CN" altLang="zh-CN" b="0" dirty="0">
                <a:solidFill>
                  <a:schemeClr val="tx1"/>
                </a:solidFill>
                <a:latin typeface="+mj-ea"/>
                <a:ea typeface="+mj-ea"/>
              </a:rPr>
              <a:t>传递函数幅值平方</a:t>
            </a:r>
          </a:p>
          <a:p>
            <a:pPr algn="l"/>
            <a:r>
              <a:rPr lang="en-US" altLang="zh-CN" b="0" dirty="0">
                <a:solidFill>
                  <a:schemeClr val="tx1"/>
                </a:solidFill>
                <a:latin typeface="+mj-ea"/>
                <a:ea typeface="+mj-ea"/>
              </a:rPr>
              <a:t>    hold on</a:t>
            </a:r>
            <a:endParaRPr lang="zh-CN" altLang="zh-CN" b="0" dirty="0">
              <a:solidFill>
                <a:schemeClr val="tx1"/>
              </a:solidFill>
              <a:latin typeface="+mj-ea"/>
              <a:ea typeface="+mj-ea"/>
            </a:endParaRPr>
          </a:p>
        </p:txBody>
      </p:sp>
    </p:spTree>
    <p:extLst>
      <p:ext uri="{BB962C8B-B14F-4D97-AF65-F5344CB8AC3E}">
        <p14:creationId xmlns:p14="http://schemas.microsoft.com/office/powerpoint/2010/main" val="140838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980728"/>
            <a:ext cx="8229600" cy="1143000"/>
          </a:xfrm>
        </p:spPr>
        <p:txBody>
          <a:bodyPr>
            <a:normAutofit/>
          </a:bodyPr>
          <a:lstStyle/>
          <a:p>
            <a:pPr algn="l"/>
            <a:r>
              <a:rPr lang="en-US" altLang="zh-CN" sz="2000" b="1" dirty="0">
                <a:solidFill>
                  <a:srgbClr val="C00000"/>
                </a:solidFill>
              </a:rPr>
              <a:t>11.1  </a:t>
            </a:r>
            <a:r>
              <a:rPr lang="zh-CN" altLang="zh-CN" sz="2000" b="1" dirty="0">
                <a:solidFill>
                  <a:srgbClr val="C00000"/>
                </a:solidFill>
              </a:rPr>
              <a:t>通信系统仿真概述</a:t>
            </a:r>
            <a:br>
              <a:rPr lang="zh-CN" altLang="zh-CN" sz="2000" b="1" dirty="0">
                <a:solidFill>
                  <a:srgbClr val="C00000"/>
                </a:solidFill>
              </a:rPr>
            </a:br>
            <a:endParaRPr lang="zh-CN" altLang="en-US" sz="2000" dirty="0">
              <a:solidFill>
                <a:srgbClr val="C00000"/>
              </a:solidFill>
            </a:endParaRPr>
          </a:p>
        </p:txBody>
      </p:sp>
      <p:sp>
        <p:nvSpPr>
          <p:cNvPr id="3" name="内容占位符 2"/>
          <p:cNvSpPr>
            <a:spLocks noGrp="1"/>
          </p:cNvSpPr>
          <p:nvPr>
            <p:ph idx="1"/>
          </p:nvPr>
        </p:nvSpPr>
        <p:spPr/>
        <p:txBody>
          <a:bodyPr>
            <a:normAutofit fontScale="70000" lnSpcReduction="20000"/>
          </a:bodyPr>
          <a:lstStyle/>
          <a:p>
            <a:pPr marL="0" indent="0">
              <a:buNone/>
            </a:pPr>
            <a:r>
              <a:rPr lang="zh-CN" altLang="zh-CN" dirty="0"/>
              <a:t>通信系统用以完成信息传输过程的技术系统的总称。现代通信系统主要借助电磁波在自由空间的传播或在导引媒体中的传输机理来实现，前者称为无线通信系统，后者称为有线通信系统。当电磁波的波长达到光波范围时，这样的电信系统称为光通信系统，其他电磁波范围的通信系统则称为电磁通信系统，简称为电信系统。</a:t>
            </a:r>
          </a:p>
          <a:p>
            <a:pPr marL="0" indent="0">
              <a:buNone/>
            </a:pPr>
            <a:r>
              <a:rPr lang="zh-CN" altLang="zh-CN" dirty="0"/>
              <a:t>由于光的导引媒体采用特制的玻璃纤维，因此有线光通信系统又称光纤通信系统。一般电磁波的导引媒体是导线，按其具体结构可分为电缆通信系统和明线通信系统；无线电信系统按其电磁波的波长则有微波通信系统与短波通信系统之分。另一方面，按照通信业务的不同，通信系统又可分为电话通信系统、数据通信系统、传真通信系统和图像通信系统等。</a:t>
            </a:r>
          </a:p>
          <a:p>
            <a:pPr marL="0" indent="0">
              <a:buNone/>
            </a:pPr>
            <a:r>
              <a:rPr lang="zh-CN" altLang="zh-CN" dirty="0"/>
              <a:t>由于人们对通信的容量要求越来越高，对通信的业务要求越来越多样化，所以通信系统正迅速向着宽带化方向发展，而光纤通信系统将在通信网中发挥越来越重要的作用。</a:t>
            </a:r>
          </a:p>
          <a:p>
            <a:pPr marL="0" indent="0">
              <a:buNone/>
            </a:pPr>
            <a:endParaRPr lang="zh-CN" altLang="en-US" dirty="0"/>
          </a:p>
        </p:txBody>
      </p:sp>
    </p:spTree>
    <p:extLst>
      <p:ext uri="{BB962C8B-B14F-4D97-AF65-F5344CB8AC3E}">
        <p14:creationId xmlns:p14="http://schemas.microsoft.com/office/powerpoint/2010/main" val="493052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052736"/>
            <a:ext cx="4572000" cy="3785652"/>
          </a:xfrm>
          <a:prstGeom prst="rect">
            <a:avLst/>
          </a:prstGeom>
        </p:spPr>
        <p:txBody>
          <a:bodyPr>
            <a:spAutoFit/>
          </a:bodyPr>
          <a:lstStyle/>
          <a:p>
            <a:pPr algn="l"/>
            <a:r>
              <a:rPr lang="en-US" altLang="zh-CN" b="0" dirty="0">
                <a:solidFill>
                  <a:schemeClr val="tx1"/>
                </a:solidFill>
                <a:latin typeface="+mj-ea"/>
                <a:ea typeface="+mj-ea"/>
              </a:rPr>
              <a:t> plot(w,magH2,'linewidth',2)</a:t>
            </a:r>
            <a:endParaRPr lang="zh-CN" altLang="zh-CN" b="0" dirty="0">
              <a:solidFill>
                <a:schemeClr val="tx1"/>
              </a:solidFill>
              <a:latin typeface="+mj-ea"/>
              <a:ea typeface="+mj-ea"/>
            </a:endParaRPr>
          </a:p>
          <a:p>
            <a:pPr algn="l"/>
            <a:r>
              <a:rPr lang="en-US" altLang="zh-CN" b="0" dirty="0">
                <a:solidFill>
                  <a:schemeClr val="tx1"/>
                </a:solidFill>
                <a:latin typeface="+mj-ea"/>
                <a:ea typeface="+mj-ea"/>
              </a:rPr>
              <a:t>end</a:t>
            </a:r>
            <a:endParaRPr lang="zh-CN" altLang="zh-CN" b="0" dirty="0">
              <a:solidFill>
                <a:schemeClr val="tx1"/>
              </a:solidFill>
              <a:latin typeface="+mj-ea"/>
              <a:ea typeface="+mj-ea"/>
            </a:endParaRPr>
          </a:p>
          <a:p>
            <a:pPr algn="l"/>
            <a:r>
              <a:rPr lang="en-US" altLang="zh-CN" b="0" dirty="0" err="1">
                <a:solidFill>
                  <a:schemeClr val="tx1"/>
                </a:solidFill>
                <a:latin typeface="+mj-ea"/>
                <a:ea typeface="+mj-ea"/>
              </a:rPr>
              <a:t>xlabel</a:t>
            </a:r>
            <a:r>
              <a:rPr lang="en-US" altLang="zh-CN" b="0" dirty="0">
                <a:solidFill>
                  <a:schemeClr val="tx1"/>
                </a:solidFill>
                <a:latin typeface="+mj-ea"/>
                <a:ea typeface="+mj-ea"/>
              </a:rPr>
              <a:t>('w/</a:t>
            </a:r>
            <a:r>
              <a:rPr lang="en-US" altLang="zh-CN" b="0" dirty="0" err="1">
                <a:solidFill>
                  <a:schemeClr val="tx1"/>
                </a:solidFill>
                <a:latin typeface="+mj-ea"/>
                <a:ea typeface="+mj-ea"/>
              </a:rPr>
              <a:t>wc</a:t>
            </a:r>
            <a:r>
              <a:rPr lang="en-US" altLang="zh-CN" b="0" dirty="0">
                <a:solidFill>
                  <a:schemeClr val="tx1"/>
                </a:solidFill>
                <a:latin typeface="+mj-ea"/>
                <a:ea typeface="+mj-ea"/>
              </a:rPr>
              <a:t>');</a:t>
            </a:r>
            <a:endParaRPr lang="zh-CN" altLang="zh-CN" b="0" dirty="0">
              <a:solidFill>
                <a:schemeClr val="tx1"/>
              </a:solidFill>
              <a:latin typeface="+mj-ea"/>
              <a:ea typeface="+mj-ea"/>
            </a:endParaRPr>
          </a:p>
          <a:p>
            <a:pPr algn="l"/>
            <a:r>
              <a:rPr lang="en-US" altLang="zh-CN" b="0" dirty="0" err="1">
                <a:solidFill>
                  <a:schemeClr val="tx1"/>
                </a:solidFill>
                <a:latin typeface="+mj-ea"/>
                <a:ea typeface="+mj-ea"/>
              </a:rPr>
              <a:t>ylabel</a:t>
            </a:r>
            <a:r>
              <a:rPr lang="en-US" altLang="zh-CN" b="0" dirty="0">
                <a:solidFill>
                  <a:schemeClr val="tx1"/>
                </a:solidFill>
                <a:latin typeface="+mj-ea"/>
                <a:ea typeface="+mj-ea"/>
              </a:rPr>
              <a:t>('H(</a:t>
            </a:r>
            <a:r>
              <a:rPr lang="en-US" altLang="zh-CN" b="0" dirty="0" err="1">
                <a:solidFill>
                  <a:schemeClr val="tx1"/>
                </a:solidFill>
                <a:latin typeface="+mj-ea"/>
                <a:ea typeface="+mj-ea"/>
              </a:rPr>
              <a:t>jw</a:t>
            </a:r>
            <a:r>
              <a:rPr lang="en-US" altLang="zh-CN" b="0" dirty="0">
                <a:solidFill>
                  <a:schemeClr val="tx1"/>
                </a:solidFill>
                <a:latin typeface="+mj-ea"/>
                <a:ea typeface="+mj-ea"/>
              </a:rPr>
              <a:t>)|^2');</a:t>
            </a:r>
            <a:endParaRPr lang="zh-CN" altLang="zh-CN" b="0" dirty="0">
              <a:solidFill>
                <a:schemeClr val="tx1"/>
              </a:solidFill>
              <a:latin typeface="+mj-ea"/>
              <a:ea typeface="+mj-ea"/>
            </a:endParaRPr>
          </a:p>
          <a:p>
            <a:pPr algn="l"/>
            <a:r>
              <a:rPr lang="en-US" altLang="zh-CN" b="0" dirty="0">
                <a:solidFill>
                  <a:schemeClr val="tx1"/>
                </a:solidFill>
                <a:latin typeface="+mj-ea"/>
                <a:ea typeface="+mj-ea"/>
              </a:rPr>
              <a:t>title('Butterworth</a:t>
            </a:r>
            <a:r>
              <a:rPr lang="zh-CN" altLang="zh-CN" b="0" dirty="0">
                <a:solidFill>
                  <a:schemeClr val="tx1"/>
                </a:solidFill>
                <a:latin typeface="+mj-ea"/>
                <a:ea typeface="+mj-ea"/>
              </a:rPr>
              <a:t>低通模拟原型滤波器</a:t>
            </a:r>
            <a:r>
              <a:rPr lang="en-US" altLang="zh-CN" b="0" dirty="0">
                <a:solidFill>
                  <a:schemeClr val="tx1"/>
                </a:solidFill>
                <a:latin typeface="+mj-ea"/>
                <a:ea typeface="+mj-ea"/>
              </a:rPr>
              <a:t>')</a:t>
            </a:r>
            <a:endParaRPr lang="zh-CN" altLang="zh-CN" b="0" dirty="0">
              <a:solidFill>
                <a:schemeClr val="tx1"/>
              </a:solidFill>
              <a:latin typeface="+mj-ea"/>
              <a:ea typeface="+mj-ea"/>
            </a:endParaRPr>
          </a:p>
          <a:p>
            <a:pPr algn="l"/>
            <a:r>
              <a:rPr lang="en-US" altLang="zh-CN" b="0" dirty="0">
                <a:solidFill>
                  <a:schemeClr val="tx1"/>
                </a:solidFill>
                <a:latin typeface="+mj-ea"/>
                <a:ea typeface="+mj-ea"/>
              </a:rPr>
              <a:t>text(1.5,0.18,'N=2')</a:t>
            </a:r>
            <a:endParaRPr lang="zh-CN" altLang="zh-CN" b="0" dirty="0">
              <a:solidFill>
                <a:schemeClr val="tx1"/>
              </a:solidFill>
              <a:latin typeface="+mj-ea"/>
              <a:ea typeface="+mj-ea"/>
            </a:endParaRPr>
          </a:p>
          <a:p>
            <a:pPr algn="l"/>
            <a:r>
              <a:rPr lang="en-US" altLang="zh-CN" b="0" dirty="0">
                <a:solidFill>
                  <a:schemeClr val="tx1"/>
                </a:solidFill>
                <a:latin typeface="+mj-ea"/>
                <a:ea typeface="+mj-ea"/>
              </a:rPr>
              <a:t>text(1.3,0.08,'N=5')</a:t>
            </a:r>
            <a:endParaRPr lang="zh-CN" altLang="zh-CN" b="0" dirty="0">
              <a:solidFill>
                <a:schemeClr val="tx1"/>
              </a:solidFill>
              <a:latin typeface="+mj-ea"/>
              <a:ea typeface="+mj-ea"/>
            </a:endParaRPr>
          </a:p>
          <a:p>
            <a:pPr algn="l"/>
            <a:r>
              <a:rPr lang="en-US" altLang="zh-CN" b="0" dirty="0">
                <a:solidFill>
                  <a:schemeClr val="tx1"/>
                </a:solidFill>
                <a:latin typeface="+mj-ea"/>
                <a:ea typeface="+mj-ea"/>
              </a:rPr>
              <a:t>text(1.16,0.08,'N=10')</a:t>
            </a:r>
            <a:endParaRPr lang="zh-CN" altLang="zh-CN" b="0" dirty="0">
              <a:solidFill>
                <a:schemeClr val="tx1"/>
              </a:solidFill>
              <a:latin typeface="+mj-ea"/>
              <a:ea typeface="+mj-ea"/>
            </a:endParaRPr>
          </a:p>
          <a:p>
            <a:pPr algn="l"/>
            <a:r>
              <a:rPr lang="en-US" altLang="zh-CN" b="0" dirty="0">
                <a:solidFill>
                  <a:schemeClr val="tx1"/>
                </a:solidFill>
                <a:latin typeface="+mj-ea"/>
                <a:ea typeface="+mj-ea"/>
              </a:rPr>
              <a:t>text(0.93,0.98,'N=20')</a:t>
            </a:r>
            <a:endParaRPr lang="zh-CN" altLang="zh-CN" b="0" dirty="0">
              <a:solidFill>
                <a:schemeClr val="tx1"/>
              </a:solidFill>
              <a:latin typeface="+mj-ea"/>
              <a:ea typeface="+mj-ea"/>
            </a:endParaRPr>
          </a:p>
          <a:p>
            <a:pPr algn="l"/>
            <a:r>
              <a:rPr lang="en-US" altLang="zh-CN" b="0" dirty="0">
                <a:solidFill>
                  <a:schemeClr val="tx1"/>
                </a:solidFill>
                <a:latin typeface="+mj-ea"/>
                <a:ea typeface="+mj-ea"/>
              </a:rPr>
              <a:t>grid on</a:t>
            </a:r>
            <a:endParaRPr lang="zh-CN" altLang="zh-CN" b="0" dirty="0">
              <a:solidFill>
                <a:schemeClr val="tx1"/>
              </a:solidFill>
              <a:latin typeface="+mj-ea"/>
              <a:ea typeface="+mj-ea"/>
            </a:endParaRPr>
          </a:p>
          <a:p>
            <a:pPr algn="l"/>
            <a:r>
              <a:rPr lang="en-US" altLang="zh-CN" b="0" dirty="0">
                <a:solidFill>
                  <a:schemeClr val="tx1"/>
                </a:solidFill>
                <a:latin typeface="+mj-ea"/>
                <a:ea typeface="+mj-ea"/>
              </a:rPr>
              <a:t>	</a:t>
            </a:r>
            <a:r>
              <a:rPr lang="zh-CN" altLang="zh-CN" b="0" dirty="0">
                <a:solidFill>
                  <a:schemeClr val="tx1"/>
                </a:solidFill>
                <a:latin typeface="+mj-ea"/>
                <a:ea typeface="+mj-ea"/>
              </a:rPr>
              <a:t>运行程序得如图</a:t>
            </a:r>
            <a:r>
              <a:rPr lang="en-US" altLang="zh-CN" b="0" dirty="0">
                <a:solidFill>
                  <a:schemeClr val="tx1"/>
                </a:solidFill>
                <a:latin typeface="+mj-ea"/>
                <a:ea typeface="+mj-ea"/>
              </a:rPr>
              <a:t>11-22</a:t>
            </a:r>
            <a:r>
              <a:rPr lang="zh-CN" altLang="zh-CN" b="0" dirty="0">
                <a:solidFill>
                  <a:schemeClr val="tx1"/>
                </a:solidFill>
                <a:latin typeface="+mj-ea"/>
                <a:ea typeface="+mj-ea"/>
              </a:rPr>
              <a:t>所示。</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847" y="2683173"/>
            <a:ext cx="3813373" cy="3257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382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980728"/>
            <a:ext cx="8280920" cy="1631216"/>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4</a:t>
            </a:r>
            <a:r>
              <a:rPr lang="zh-CN" altLang="zh-CN" b="0" dirty="0">
                <a:solidFill>
                  <a:schemeClr val="tx1"/>
                </a:solidFill>
                <a:latin typeface="+mj-ea"/>
                <a:ea typeface="+mj-ea"/>
              </a:rPr>
              <a:t>）滤波器分析与设计</a:t>
            </a:r>
          </a:p>
          <a:p>
            <a:pPr algn="l"/>
            <a:r>
              <a:rPr lang="en-US" altLang="zh-CN" b="0" dirty="0">
                <a:solidFill>
                  <a:schemeClr val="tx1"/>
                </a:solidFill>
                <a:latin typeface="+mj-ea"/>
                <a:ea typeface="+mj-ea"/>
              </a:rPr>
              <a:t>	MATLAB</a:t>
            </a:r>
            <a:r>
              <a:rPr lang="zh-CN" altLang="zh-CN" b="0" dirty="0">
                <a:solidFill>
                  <a:schemeClr val="tx1"/>
                </a:solidFill>
                <a:latin typeface="+mj-ea"/>
                <a:ea typeface="+mj-ea"/>
              </a:rPr>
              <a:t>专门提供了滤波器设计工具箱</a:t>
            </a:r>
            <a:r>
              <a:rPr lang="en-US" altLang="zh-CN" b="0" dirty="0" err="1">
                <a:solidFill>
                  <a:schemeClr val="tx1"/>
                </a:solidFill>
                <a:latin typeface="+mj-ea"/>
                <a:ea typeface="+mj-ea"/>
              </a:rPr>
              <a:t>FDATool</a:t>
            </a:r>
            <a:r>
              <a:rPr lang="zh-CN" altLang="zh-CN" b="0" dirty="0">
                <a:solidFill>
                  <a:schemeClr val="tx1"/>
                </a:solidFill>
                <a:latin typeface="+mj-ea"/>
                <a:ea typeface="+mj-ea"/>
              </a:rPr>
              <a:t>，而且通过图形化界面面向用户提供便捷的滤波器分析和设计工具。</a:t>
            </a:r>
          </a:p>
          <a:p>
            <a:pPr algn="l"/>
            <a:r>
              <a:rPr lang="en-US" altLang="zh-CN" b="0" dirty="0">
                <a:solidFill>
                  <a:schemeClr val="tx1"/>
                </a:solidFill>
                <a:latin typeface="+mj-ea"/>
                <a:ea typeface="+mj-ea"/>
              </a:rPr>
              <a:t>	</a:t>
            </a:r>
            <a:r>
              <a:rPr lang="zh-CN" altLang="zh-CN" b="0" dirty="0">
                <a:solidFill>
                  <a:schemeClr val="tx1"/>
                </a:solidFill>
                <a:latin typeface="+mj-ea"/>
                <a:ea typeface="+mj-ea"/>
              </a:rPr>
              <a:t>在</a:t>
            </a:r>
            <a:r>
              <a:rPr lang="en-US" altLang="zh-CN" b="0" dirty="0">
                <a:solidFill>
                  <a:schemeClr val="tx1"/>
                </a:solidFill>
                <a:latin typeface="+mj-ea"/>
                <a:ea typeface="+mj-ea"/>
              </a:rPr>
              <a:t>MATLAB</a:t>
            </a:r>
            <a:r>
              <a:rPr lang="zh-CN" altLang="zh-CN" b="0" dirty="0">
                <a:solidFill>
                  <a:schemeClr val="tx1"/>
                </a:solidFill>
                <a:latin typeface="+mj-ea"/>
                <a:ea typeface="+mj-ea"/>
              </a:rPr>
              <a:t>命令窗口输入</a:t>
            </a:r>
            <a:r>
              <a:rPr lang="en-US" altLang="zh-CN" b="0" dirty="0" err="1">
                <a:solidFill>
                  <a:schemeClr val="tx1"/>
                </a:solidFill>
                <a:latin typeface="+mj-ea"/>
                <a:ea typeface="+mj-ea"/>
              </a:rPr>
              <a:t>fdatool</a:t>
            </a:r>
            <a:r>
              <a:rPr lang="zh-CN" altLang="zh-CN" b="0" dirty="0">
                <a:solidFill>
                  <a:schemeClr val="tx1"/>
                </a:solidFill>
                <a:latin typeface="+mj-ea"/>
                <a:ea typeface="+mj-ea"/>
              </a:rPr>
              <a:t>，即可打开</a:t>
            </a:r>
            <a:r>
              <a:rPr lang="en-US" altLang="zh-CN" b="0" dirty="0" err="1">
                <a:solidFill>
                  <a:schemeClr val="tx1"/>
                </a:solidFill>
                <a:latin typeface="+mj-ea"/>
                <a:ea typeface="+mj-ea"/>
              </a:rPr>
              <a:t>FDATool</a:t>
            </a:r>
            <a:r>
              <a:rPr lang="zh-CN" altLang="zh-CN" b="0" dirty="0">
                <a:solidFill>
                  <a:schemeClr val="tx1"/>
                </a:solidFill>
                <a:latin typeface="+mj-ea"/>
                <a:ea typeface="+mj-ea"/>
              </a:rPr>
              <a:t>工具箱。</a:t>
            </a:r>
          </a:p>
          <a:p>
            <a:pPr algn="l"/>
            <a:r>
              <a:rPr lang="en-US" altLang="zh-CN" b="0" dirty="0" err="1">
                <a:solidFill>
                  <a:schemeClr val="tx1"/>
                </a:solidFill>
                <a:latin typeface="+mj-ea"/>
                <a:ea typeface="+mj-ea"/>
              </a:rPr>
              <a:t>FDATool</a:t>
            </a:r>
            <a:r>
              <a:rPr lang="zh-CN" altLang="zh-CN" b="0" dirty="0">
                <a:solidFill>
                  <a:schemeClr val="tx1"/>
                </a:solidFill>
                <a:latin typeface="+mj-ea"/>
                <a:ea typeface="+mj-ea"/>
              </a:rPr>
              <a:t>工具箱如图</a:t>
            </a:r>
            <a:r>
              <a:rPr lang="en-US" altLang="zh-CN" b="0" dirty="0">
                <a:solidFill>
                  <a:schemeClr val="tx1"/>
                </a:solidFill>
                <a:latin typeface="+mj-ea"/>
                <a:ea typeface="+mj-ea"/>
              </a:rPr>
              <a:t>11-23</a:t>
            </a:r>
            <a:r>
              <a:rPr lang="zh-CN" altLang="zh-CN" b="0" dirty="0">
                <a:solidFill>
                  <a:schemeClr val="tx1"/>
                </a:solidFill>
                <a:latin typeface="+mj-ea"/>
                <a:ea typeface="+mj-ea"/>
              </a:rPr>
              <a:t>所示。</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991" y="2611944"/>
            <a:ext cx="4749105" cy="3872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382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980728"/>
            <a:ext cx="8352928" cy="1015663"/>
          </a:xfrm>
          <a:prstGeom prst="rect">
            <a:avLst/>
          </a:prstGeom>
        </p:spPr>
        <p:txBody>
          <a:bodyPr wrap="square">
            <a:spAutoFit/>
          </a:bodyPr>
          <a:lstStyle/>
          <a:p>
            <a:pPr algn="l"/>
            <a:r>
              <a:rPr lang="zh-CN" altLang="zh-CN" b="0" dirty="0">
                <a:solidFill>
                  <a:schemeClr val="tx1"/>
                </a:solidFill>
                <a:latin typeface="+mj-ea"/>
                <a:ea typeface="+mj-ea"/>
              </a:rPr>
              <a:t>勾选如图</a:t>
            </a:r>
            <a:r>
              <a:rPr lang="en-US" altLang="zh-CN" b="0" dirty="0">
                <a:solidFill>
                  <a:schemeClr val="tx1"/>
                </a:solidFill>
                <a:latin typeface="+mj-ea"/>
                <a:ea typeface="+mj-ea"/>
              </a:rPr>
              <a:t>11-23</a:t>
            </a:r>
            <a:r>
              <a:rPr lang="zh-CN" altLang="zh-CN" b="0" dirty="0">
                <a:solidFill>
                  <a:schemeClr val="tx1"/>
                </a:solidFill>
                <a:latin typeface="+mj-ea"/>
                <a:ea typeface="+mj-ea"/>
              </a:rPr>
              <a:t>界面</a:t>
            </a:r>
            <a:r>
              <a:rPr lang="en-US" altLang="zh-CN" b="0" dirty="0">
                <a:solidFill>
                  <a:schemeClr val="tx1"/>
                </a:solidFill>
                <a:latin typeface="+mj-ea"/>
                <a:ea typeface="+mj-ea"/>
              </a:rPr>
              <a:t>Design Method</a:t>
            </a:r>
            <a:r>
              <a:rPr lang="zh-CN" altLang="zh-CN" b="0" dirty="0">
                <a:solidFill>
                  <a:schemeClr val="tx1"/>
                </a:solidFill>
                <a:latin typeface="+mj-ea"/>
                <a:ea typeface="+mj-ea"/>
              </a:rPr>
              <a:t>下的</a:t>
            </a:r>
            <a:r>
              <a:rPr lang="en-US" altLang="zh-CN" b="0" dirty="0">
                <a:solidFill>
                  <a:schemeClr val="tx1"/>
                </a:solidFill>
                <a:latin typeface="+mj-ea"/>
                <a:ea typeface="+mj-ea"/>
              </a:rPr>
              <a:t>IIR</a:t>
            </a:r>
            <a:r>
              <a:rPr lang="zh-CN" altLang="zh-CN" b="0" dirty="0">
                <a:solidFill>
                  <a:schemeClr val="tx1"/>
                </a:solidFill>
                <a:latin typeface="+mj-ea"/>
                <a:ea typeface="+mj-ea"/>
              </a:rPr>
              <a:t>滤波器按钮，勾选</a:t>
            </a:r>
            <a:r>
              <a:rPr lang="en-US" altLang="zh-CN" b="0" dirty="0">
                <a:solidFill>
                  <a:schemeClr val="tx1"/>
                </a:solidFill>
                <a:latin typeface="+mj-ea"/>
                <a:ea typeface="+mj-ea"/>
              </a:rPr>
              <a:t>Response Type</a:t>
            </a:r>
            <a:r>
              <a:rPr lang="zh-CN" altLang="zh-CN" b="0" dirty="0">
                <a:solidFill>
                  <a:schemeClr val="tx1"/>
                </a:solidFill>
                <a:latin typeface="+mj-ea"/>
                <a:ea typeface="+mj-ea"/>
              </a:rPr>
              <a:t>下的</a:t>
            </a:r>
            <a:r>
              <a:rPr lang="en-US" altLang="zh-CN" b="0" dirty="0" err="1">
                <a:solidFill>
                  <a:schemeClr val="tx1"/>
                </a:solidFill>
                <a:latin typeface="+mj-ea"/>
                <a:ea typeface="+mj-ea"/>
              </a:rPr>
              <a:t>Lowpass</a:t>
            </a:r>
            <a:r>
              <a:rPr lang="zh-CN" altLang="zh-CN" b="0" dirty="0">
                <a:solidFill>
                  <a:schemeClr val="tx1"/>
                </a:solidFill>
                <a:latin typeface="+mj-ea"/>
                <a:ea typeface="+mj-ea"/>
              </a:rPr>
              <a:t>（低通）滤波器按钮，进行基于</a:t>
            </a:r>
            <a:r>
              <a:rPr lang="en-US" altLang="zh-CN" b="0" dirty="0">
                <a:solidFill>
                  <a:schemeClr val="tx1"/>
                </a:solidFill>
                <a:latin typeface="+mj-ea"/>
                <a:ea typeface="+mj-ea"/>
              </a:rPr>
              <a:t>IIR</a:t>
            </a:r>
            <a:r>
              <a:rPr lang="zh-CN" altLang="zh-CN" b="0" dirty="0">
                <a:solidFill>
                  <a:schemeClr val="tx1"/>
                </a:solidFill>
                <a:latin typeface="+mj-ea"/>
                <a:ea typeface="+mj-ea"/>
              </a:rPr>
              <a:t>的低通滤波器设计，单击</a:t>
            </a:r>
            <a:r>
              <a:rPr lang="en-US" altLang="zh-CN" b="0" dirty="0">
                <a:solidFill>
                  <a:schemeClr val="tx1"/>
                </a:solidFill>
                <a:latin typeface="+mj-ea"/>
                <a:ea typeface="+mj-ea"/>
              </a:rPr>
              <a:t>Design Filter</a:t>
            </a:r>
            <a:r>
              <a:rPr lang="zh-CN" altLang="zh-CN" b="0" dirty="0">
                <a:solidFill>
                  <a:schemeClr val="tx1"/>
                </a:solidFill>
                <a:latin typeface="+mj-ea"/>
                <a:ea typeface="+mj-ea"/>
              </a:rPr>
              <a:t>按钮，则基于</a:t>
            </a:r>
            <a:r>
              <a:rPr lang="en-US" altLang="zh-CN" b="0" dirty="0">
                <a:solidFill>
                  <a:schemeClr val="tx1"/>
                </a:solidFill>
                <a:latin typeface="+mj-ea"/>
                <a:ea typeface="+mj-ea"/>
              </a:rPr>
              <a:t>IIR</a:t>
            </a:r>
            <a:r>
              <a:rPr lang="zh-CN" altLang="zh-CN" b="0" dirty="0">
                <a:solidFill>
                  <a:schemeClr val="tx1"/>
                </a:solidFill>
                <a:latin typeface="+mj-ea"/>
                <a:ea typeface="+mj-ea"/>
              </a:rPr>
              <a:t>的低通滤波器设计如图</a:t>
            </a:r>
            <a:r>
              <a:rPr lang="en-US" altLang="zh-CN" b="0" dirty="0">
                <a:solidFill>
                  <a:schemeClr val="tx1"/>
                </a:solidFill>
                <a:latin typeface="+mj-ea"/>
                <a:ea typeface="+mj-ea"/>
              </a:rPr>
              <a:t>11-24</a:t>
            </a:r>
            <a:r>
              <a:rPr lang="zh-CN" altLang="zh-CN" b="0" dirty="0">
                <a:solidFill>
                  <a:schemeClr val="tx1"/>
                </a:solidFill>
                <a:latin typeface="+mj-ea"/>
                <a:ea typeface="+mj-ea"/>
              </a:rPr>
              <a:t>所示。</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204864"/>
            <a:ext cx="4770437"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382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052736"/>
            <a:ext cx="8568952" cy="1015663"/>
          </a:xfrm>
          <a:prstGeom prst="rect">
            <a:avLst/>
          </a:prstGeom>
        </p:spPr>
        <p:txBody>
          <a:bodyPr wrap="square">
            <a:spAutoFit/>
          </a:bodyPr>
          <a:lstStyle/>
          <a:p>
            <a:pPr algn="l"/>
            <a:r>
              <a:rPr lang="zh-CN" altLang="zh-CN" b="0" dirty="0">
                <a:solidFill>
                  <a:schemeClr val="tx1"/>
                </a:solidFill>
                <a:latin typeface="+mj-ea"/>
                <a:ea typeface="+mj-ea"/>
              </a:rPr>
              <a:t>勾选如图</a:t>
            </a:r>
            <a:r>
              <a:rPr lang="en-US" altLang="zh-CN" b="0" dirty="0">
                <a:solidFill>
                  <a:schemeClr val="tx1"/>
                </a:solidFill>
                <a:latin typeface="+mj-ea"/>
                <a:ea typeface="+mj-ea"/>
              </a:rPr>
              <a:t>11-23</a:t>
            </a:r>
            <a:r>
              <a:rPr lang="zh-CN" altLang="zh-CN" b="0" dirty="0">
                <a:solidFill>
                  <a:schemeClr val="tx1"/>
                </a:solidFill>
                <a:latin typeface="+mj-ea"/>
                <a:ea typeface="+mj-ea"/>
              </a:rPr>
              <a:t>界面</a:t>
            </a:r>
            <a:r>
              <a:rPr lang="en-US" altLang="zh-CN" b="0" dirty="0">
                <a:solidFill>
                  <a:schemeClr val="tx1"/>
                </a:solidFill>
                <a:latin typeface="+mj-ea"/>
                <a:ea typeface="+mj-ea"/>
              </a:rPr>
              <a:t>Design Method</a:t>
            </a:r>
            <a:r>
              <a:rPr lang="zh-CN" altLang="zh-CN" b="0" dirty="0">
                <a:solidFill>
                  <a:schemeClr val="tx1"/>
                </a:solidFill>
                <a:latin typeface="+mj-ea"/>
                <a:ea typeface="+mj-ea"/>
              </a:rPr>
              <a:t>下的</a:t>
            </a:r>
            <a:r>
              <a:rPr lang="en-US" altLang="zh-CN" b="0" dirty="0">
                <a:solidFill>
                  <a:schemeClr val="tx1"/>
                </a:solidFill>
                <a:latin typeface="+mj-ea"/>
                <a:ea typeface="+mj-ea"/>
              </a:rPr>
              <a:t>IIR</a:t>
            </a:r>
            <a:r>
              <a:rPr lang="zh-CN" altLang="zh-CN" b="0" dirty="0">
                <a:solidFill>
                  <a:schemeClr val="tx1"/>
                </a:solidFill>
                <a:latin typeface="+mj-ea"/>
                <a:ea typeface="+mj-ea"/>
              </a:rPr>
              <a:t>滤波器按钮，</a:t>
            </a:r>
            <a:r>
              <a:rPr lang="en-US" altLang="zh-CN" b="0" dirty="0">
                <a:solidFill>
                  <a:schemeClr val="tx1"/>
                </a:solidFill>
                <a:latin typeface="+mj-ea"/>
                <a:ea typeface="+mj-ea"/>
              </a:rPr>
              <a:t>Response Type</a:t>
            </a:r>
            <a:r>
              <a:rPr lang="zh-CN" altLang="zh-CN" b="0" dirty="0">
                <a:solidFill>
                  <a:schemeClr val="tx1"/>
                </a:solidFill>
                <a:latin typeface="+mj-ea"/>
                <a:ea typeface="+mj-ea"/>
              </a:rPr>
              <a:t>下的</a:t>
            </a:r>
            <a:r>
              <a:rPr lang="en-US" altLang="zh-CN" b="0" dirty="0" err="1">
                <a:solidFill>
                  <a:schemeClr val="tx1"/>
                </a:solidFill>
                <a:latin typeface="+mj-ea"/>
                <a:ea typeface="+mj-ea"/>
              </a:rPr>
              <a:t>Highpass</a:t>
            </a:r>
            <a:r>
              <a:rPr lang="zh-CN" altLang="zh-CN" b="0" dirty="0">
                <a:solidFill>
                  <a:schemeClr val="tx1"/>
                </a:solidFill>
                <a:latin typeface="+mj-ea"/>
                <a:ea typeface="+mj-ea"/>
              </a:rPr>
              <a:t>（高通）滤波器按钮，进行基于</a:t>
            </a:r>
            <a:r>
              <a:rPr lang="en-US" altLang="zh-CN" b="0" dirty="0">
                <a:solidFill>
                  <a:schemeClr val="tx1"/>
                </a:solidFill>
                <a:latin typeface="+mj-ea"/>
                <a:ea typeface="+mj-ea"/>
              </a:rPr>
              <a:t>IIR</a:t>
            </a:r>
            <a:r>
              <a:rPr lang="zh-CN" altLang="zh-CN" b="0" dirty="0">
                <a:solidFill>
                  <a:schemeClr val="tx1"/>
                </a:solidFill>
                <a:latin typeface="+mj-ea"/>
                <a:ea typeface="+mj-ea"/>
              </a:rPr>
              <a:t>的高通滤波器设计，单击</a:t>
            </a:r>
            <a:r>
              <a:rPr lang="en-US" altLang="zh-CN" b="0" dirty="0">
                <a:solidFill>
                  <a:schemeClr val="tx1"/>
                </a:solidFill>
                <a:latin typeface="+mj-ea"/>
                <a:ea typeface="+mj-ea"/>
              </a:rPr>
              <a:t>Design Filter</a:t>
            </a:r>
            <a:r>
              <a:rPr lang="zh-CN" altLang="zh-CN" b="0" dirty="0">
                <a:solidFill>
                  <a:schemeClr val="tx1"/>
                </a:solidFill>
                <a:latin typeface="+mj-ea"/>
                <a:ea typeface="+mj-ea"/>
              </a:rPr>
              <a:t>按钮，则基于</a:t>
            </a:r>
            <a:r>
              <a:rPr lang="en-US" altLang="zh-CN" b="0" dirty="0">
                <a:solidFill>
                  <a:schemeClr val="tx1"/>
                </a:solidFill>
                <a:latin typeface="+mj-ea"/>
                <a:ea typeface="+mj-ea"/>
              </a:rPr>
              <a:t>IIR</a:t>
            </a:r>
            <a:r>
              <a:rPr lang="zh-CN" altLang="zh-CN" b="0" dirty="0">
                <a:solidFill>
                  <a:schemeClr val="tx1"/>
                </a:solidFill>
                <a:latin typeface="+mj-ea"/>
                <a:ea typeface="+mj-ea"/>
              </a:rPr>
              <a:t>的高通滤波器设计如图</a:t>
            </a:r>
            <a:r>
              <a:rPr lang="en-US" altLang="zh-CN" b="0" dirty="0">
                <a:solidFill>
                  <a:schemeClr val="tx1"/>
                </a:solidFill>
                <a:latin typeface="+mj-ea"/>
                <a:ea typeface="+mj-ea"/>
              </a:rPr>
              <a:t>11-25</a:t>
            </a:r>
            <a:r>
              <a:rPr lang="zh-CN" altLang="zh-CN" b="0" dirty="0">
                <a:solidFill>
                  <a:schemeClr val="tx1"/>
                </a:solidFill>
                <a:latin typeface="+mj-ea"/>
                <a:ea typeface="+mj-ea"/>
              </a:rPr>
              <a:t>所示。</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204864"/>
            <a:ext cx="4938713" cy="408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165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268760"/>
            <a:ext cx="7920880" cy="1323439"/>
          </a:xfrm>
          <a:prstGeom prst="rect">
            <a:avLst/>
          </a:prstGeom>
        </p:spPr>
        <p:txBody>
          <a:bodyPr wrap="square">
            <a:spAutoFit/>
          </a:bodyPr>
          <a:lstStyle/>
          <a:p>
            <a:pPr algn="l"/>
            <a:r>
              <a:rPr lang="zh-CN" altLang="zh-CN" b="0" dirty="0">
                <a:solidFill>
                  <a:schemeClr val="tx1"/>
                </a:solidFill>
                <a:latin typeface="+mj-ea"/>
                <a:ea typeface="+mj-ea"/>
              </a:rPr>
              <a:t>勾选如图</a:t>
            </a:r>
            <a:r>
              <a:rPr lang="en-US" altLang="zh-CN" b="0" dirty="0">
                <a:solidFill>
                  <a:schemeClr val="tx1"/>
                </a:solidFill>
                <a:latin typeface="+mj-ea"/>
                <a:ea typeface="+mj-ea"/>
              </a:rPr>
              <a:t>11-23</a:t>
            </a:r>
            <a:r>
              <a:rPr lang="zh-CN" altLang="zh-CN" b="0" dirty="0">
                <a:solidFill>
                  <a:schemeClr val="tx1"/>
                </a:solidFill>
                <a:latin typeface="+mj-ea"/>
                <a:ea typeface="+mj-ea"/>
              </a:rPr>
              <a:t>界面</a:t>
            </a:r>
            <a:r>
              <a:rPr lang="en-US" altLang="zh-CN" b="0" dirty="0">
                <a:solidFill>
                  <a:schemeClr val="tx1"/>
                </a:solidFill>
                <a:latin typeface="+mj-ea"/>
                <a:ea typeface="+mj-ea"/>
              </a:rPr>
              <a:t>Design Method</a:t>
            </a:r>
            <a:r>
              <a:rPr lang="zh-CN" altLang="zh-CN" b="0" dirty="0">
                <a:solidFill>
                  <a:schemeClr val="tx1"/>
                </a:solidFill>
                <a:latin typeface="+mj-ea"/>
                <a:ea typeface="+mj-ea"/>
              </a:rPr>
              <a:t>下的</a:t>
            </a:r>
            <a:r>
              <a:rPr lang="en-US" altLang="zh-CN" b="0" dirty="0">
                <a:solidFill>
                  <a:schemeClr val="tx1"/>
                </a:solidFill>
                <a:latin typeface="+mj-ea"/>
                <a:ea typeface="+mj-ea"/>
              </a:rPr>
              <a:t>IIR</a:t>
            </a:r>
            <a:r>
              <a:rPr lang="zh-CN" altLang="zh-CN" b="0" dirty="0">
                <a:solidFill>
                  <a:schemeClr val="tx1"/>
                </a:solidFill>
                <a:latin typeface="+mj-ea"/>
                <a:ea typeface="+mj-ea"/>
              </a:rPr>
              <a:t>滤波器按钮，</a:t>
            </a:r>
            <a:r>
              <a:rPr lang="en-US" altLang="zh-CN" b="0" dirty="0">
                <a:solidFill>
                  <a:schemeClr val="tx1"/>
                </a:solidFill>
                <a:latin typeface="+mj-ea"/>
                <a:ea typeface="+mj-ea"/>
              </a:rPr>
              <a:t>Response Type</a:t>
            </a:r>
            <a:r>
              <a:rPr lang="zh-CN" altLang="zh-CN" b="0" dirty="0">
                <a:solidFill>
                  <a:schemeClr val="tx1"/>
                </a:solidFill>
                <a:latin typeface="+mj-ea"/>
                <a:ea typeface="+mj-ea"/>
              </a:rPr>
              <a:t>下的</a:t>
            </a:r>
            <a:r>
              <a:rPr lang="en-US" altLang="zh-CN" b="0" dirty="0">
                <a:solidFill>
                  <a:schemeClr val="tx1"/>
                </a:solidFill>
                <a:latin typeface="+mj-ea"/>
                <a:ea typeface="+mj-ea"/>
              </a:rPr>
              <a:t>Bandpass</a:t>
            </a:r>
            <a:r>
              <a:rPr lang="zh-CN" altLang="zh-CN" b="0" dirty="0">
                <a:solidFill>
                  <a:schemeClr val="tx1"/>
                </a:solidFill>
                <a:latin typeface="+mj-ea"/>
                <a:ea typeface="+mj-ea"/>
              </a:rPr>
              <a:t>（带通）滤波器按钮，进行基于</a:t>
            </a:r>
            <a:r>
              <a:rPr lang="en-US" altLang="zh-CN" b="0" dirty="0">
                <a:solidFill>
                  <a:schemeClr val="tx1"/>
                </a:solidFill>
                <a:latin typeface="+mj-ea"/>
                <a:ea typeface="+mj-ea"/>
              </a:rPr>
              <a:t>IIR</a:t>
            </a:r>
            <a:r>
              <a:rPr lang="zh-CN" altLang="zh-CN" b="0" dirty="0">
                <a:solidFill>
                  <a:schemeClr val="tx1"/>
                </a:solidFill>
                <a:latin typeface="+mj-ea"/>
                <a:ea typeface="+mj-ea"/>
              </a:rPr>
              <a:t>的带通滤波器设计，单击</a:t>
            </a:r>
            <a:r>
              <a:rPr lang="en-US" altLang="zh-CN" b="0" dirty="0">
                <a:solidFill>
                  <a:schemeClr val="tx1"/>
                </a:solidFill>
                <a:latin typeface="+mj-ea"/>
                <a:ea typeface="+mj-ea"/>
              </a:rPr>
              <a:t>Design Filter</a:t>
            </a:r>
            <a:r>
              <a:rPr lang="zh-CN" altLang="zh-CN" b="0" dirty="0">
                <a:solidFill>
                  <a:schemeClr val="tx1"/>
                </a:solidFill>
                <a:latin typeface="+mj-ea"/>
                <a:ea typeface="+mj-ea"/>
              </a:rPr>
              <a:t>按钮，则基于</a:t>
            </a:r>
            <a:r>
              <a:rPr lang="en-US" altLang="zh-CN" b="0" dirty="0">
                <a:solidFill>
                  <a:schemeClr val="tx1"/>
                </a:solidFill>
                <a:latin typeface="+mj-ea"/>
                <a:ea typeface="+mj-ea"/>
              </a:rPr>
              <a:t>IIR</a:t>
            </a:r>
            <a:r>
              <a:rPr lang="zh-CN" altLang="zh-CN" b="0" dirty="0">
                <a:solidFill>
                  <a:schemeClr val="tx1"/>
                </a:solidFill>
                <a:latin typeface="+mj-ea"/>
                <a:ea typeface="+mj-ea"/>
              </a:rPr>
              <a:t>的带通滤波器设计如图</a:t>
            </a:r>
            <a:r>
              <a:rPr lang="en-US" altLang="zh-CN" b="0" dirty="0">
                <a:solidFill>
                  <a:schemeClr val="tx1"/>
                </a:solidFill>
                <a:latin typeface="+mj-ea"/>
                <a:ea typeface="+mj-ea"/>
              </a:rPr>
              <a:t>11-26</a:t>
            </a:r>
            <a:r>
              <a:rPr lang="zh-CN" altLang="zh-CN" b="0" dirty="0">
                <a:solidFill>
                  <a:schemeClr val="tx1"/>
                </a:solidFill>
                <a:latin typeface="+mj-ea"/>
                <a:ea typeface="+mj-ea"/>
              </a:rPr>
              <a:t>所示。</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492896"/>
            <a:ext cx="48006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16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36065"/>
            <a:ext cx="8568952" cy="1015663"/>
          </a:xfrm>
          <a:prstGeom prst="rect">
            <a:avLst/>
          </a:prstGeom>
        </p:spPr>
        <p:txBody>
          <a:bodyPr wrap="square">
            <a:spAutoFit/>
          </a:bodyPr>
          <a:lstStyle/>
          <a:p>
            <a:pPr algn="l"/>
            <a:r>
              <a:rPr lang="zh-CN" altLang="zh-CN" b="0" dirty="0">
                <a:solidFill>
                  <a:schemeClr val="tx1"/>
                </a:solidFill>
                <a:latin typeface="+mj-ea"/>
                <a:ea typeface="+mj-ea"/>
              </a:rPr>
              <a:t>勾选如图</a:t>
            </a:r>
            <a:r>
              <a:rPr lang="en-US" altLang="zh-CN" b="0" dirty="0">
                <a:solidFill>
                  <a:schemeClr val="tx1"/>
                </a:solidFill>
                <a:latin typeface="+mj-ea"/>
                <a:ea typeface="+mj-ea"/>
              </a:rPr>
              <a:t>11-23</a:t>
            </a:r>
            <a:r>
              <a:rPr lang="zh-CN" altLang="zh-CN" b="0" dirty="0">
                <a:solidFill>
                  <a:schemeClr val="tx1"/>
                </a:solidFill>
                <a:latin typeface="+mj-ea"/>
                <a:ea typeface="+mj-ea"/>
              </a:rPr>
              <a:t>界面</a:t>
            </a:r>
            <a:r>
              <a:rPr lang="en-US" altLang="zh-CN" b="0" dirty="0">
                <a:solidFill>
                  <a:schemeClr val="tx1"/>
                </a:solidFill>
                <a:latin typeface="+mj-ea"/>
                <a:ea typeface="+mj-ea"/>
              </a:rPr>
              <a:t>Design Method</a:t>
            </a:r>
            <a:r>
              <a:rPr lang="zh-CN" altLang="zh-CN" b="0" dirty="0">
                <a:solidFill>
                  <a:schemeClr val="tx1"/>
                </a:solidFill>
                <a:latin typeface="+mj-ea"/>
                <a:ea typeface="+mj-ea"/>
              </a:rPr>
              <a:t>下的</a:t>
            </a:r>
            <a:r>
              <a:rPr lang="en-US" altLang="zh-CN" b="0" dirty="0">
                <a:solidFill>
                  <a:schemeClr val="tx1"/>
                </a:solidFill>
                <a:latin typeface="+mj-ea"/>
                <a:ea typeface="+mj-ea"/>
              </a:rPr>
              <a:t>IIR</a:t>
            </a:r>
            <a:r>
              <a:rPr lang="zh-CN" altLang="zh-CN" b="0" dirty="0">
                <a:solidFill>
                  <a:schemeClr val="tx1"/>
                </a:solidFill>
                <a:latin typeface="+mj-ea"/>
                <a:ea typeface="+mj-ea"/>
              </a:rPr>
              <a:t>滤波器按钮，</a:t>
            </a:r>
            <a:r>
              <a:rPr lang="en-US" altLang="zh-CN" b="0" dirty="0">
                <a:solidFill>
                  <a:schemeClr val="tx1"/>
                </a:solidFill>
                <a:latin typeface="+mj-ea"/>
                <a:ea typeface="+mj-ea"/>
              </a:rPr>
              <a:t>Response Type</a:t>
            </a:r>
            <a:r>
              <a:rPr lang="zh-CN" altLang="zh-CN" b="0" dirty="0">
                <a:solidFill>
                  <a:schemeClr val="tx1"/>
                </a:solidFill>
                <a:latin typeface="+mj-ea"/>
                <a:ea typeface="+mj-ea"/>
              </a:rPr>
              <a:t>下的</a:t>
            </a:r>
            <a:r>
              <a:rPr lang="en-US" altLang="zh-CN" b="0" dirty="0" err="1">
                <a:solidFill>
                  <a:schemeClr val="tx1"/>
                </a:solidFill>
                <a:latin typeface="+mj-ea"/>
                <a:ea typeface="+mj-ea"/>
              </a:rPr>
              <a:t>Bandstop</a:t>
            </a:r>
            <a:r>
              <a:rPr lang="zh-CN" altLang="zh-CN" b="0" dirty="0">
                <a:solidFill>
                  <a:schemeClr val="tx1"/>
                </a:solidFill>
                <a:latin typeface="+mj-ea"/>
                <a:ea typeface="+mj-ea"/>
              </a:rPr>
              <a:t>（带阻）滤波器按钮，进行基于</a:t>
            </a:r>
            <a:r>
              <a:rPr lang="en-US" altLang="zh-CN" b="0" dirty="0">
                <a:solidFill>
                  <a:schemeClr val="tx1"/>
                </a:solidFill>
                <a:latin typeface="+mj-ea"/>
                <a:ea typeface="+mj-ea"/>
              </a:rPr>
              <a:t>IIR</a:t>
            </a:r>
            <a:r>
              <a:rPr lang="zh-CN" altLang="zh-CN" b="0" dirty="0">
                <a:solidFill>
                  <a:schemeClr val="tx1"/>
                </a:solidFill>
                <a:latin typeface="+mj-ea"/>
                <a:ea typeface="+mj-ea"/>
              </a:rPr>
              <a:t>的带阻滤波器设计，单击</a:t>
            </a:r>
            <a:r>
              <a:rPr lang="en-US" altLang="zh-CN" b="0" dirty="0">
                <a:solidFill>
                  <a:schemeClr val="tx1"/>
                </a:solidFill>
                <a:latin typeface="+mj-ea"/>
                <a:ea typeface="+mj-ea"/>
              </a:rPr>
              <a:t>Design Filter</a:t>
            </a:r>
            <a:r>
              <a:rPr lang="zh-CN" altLang="zh-CN" b="0" dirty="0">
                <a:solidFill>
                  <a:schemeClr val="tx1"/>
                </a:solidFill>
                <a:latin typeface="+mj-ea"/>
                <a:ea typeface="+mj-ea"/>
              </a:rPr>
              <a:t>按钮，则基于</a:t>
            </a:r>
            <a:r>
              <a:rPr lang="en-US" altLang="zh-CN" b="0" dirty="0">
                <a:solidFill>
                  <a:schemeClr val="tx1"/>
                </a:solidFill>
                <a:latin typeface="+mj-ea"/>
                <a:ea typeface="+mj-ea"/>
              </a:rPr>
              <a:t>IIR</a:t>
            </a:r>
            <a:r>
              <a:rPr lang="zh-CN" altLang="zh-CN" b="0" dirty="0">
                <a:solidFill>
                  <a:schemeClr val="tx1"/>
                </a:solidFill>
                <a:latin typeface="+mj-ea"/>
                <a:ea typeface="+mj-ea"/>
              </a:rPr>
              <a:t>的带阻滤波器设计如图</a:t>
            </a:r>
            <a:r>
              <a:rPr lang="en-US" altLang="zh-CN" b="0" dirty="0">
                <a:solidFill>
                  <a:schemeClr val="tx1"/>
                </a:solidFill>
                <a:latin typeface="+mj-ea"/>
                <a:ea typeface="+mj-ea"/>
              </a:rPr>
              <a:t>11-27</a:t>
            </a:r>
            <a:r>
              <a:rPr lang="zh-CN" altLang="zh-CN" b="0" dirty="0">
                <a:solidFill>
                  <a:schemeClr val="tx1"/>
                </a:solidFill>
                <a:latin typeface="+mj-ea"/>
                <a:ea typeface="+mj-ea"/>
              </a:rPr>
              <a:t>所示。</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186008"/>
            <a:ext cx="48164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165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052736"/>
            <a:ext cx="8568952" cy="1015663"/>
          </a:xfrm>
          <a:prstGeom prst="rect">
            <a:avLst/>
          </a:prstGeom>
        </p:spPr>
        <p:txBody>
          <a:bodyPr wrap="square">
            <a:spAutoFit/>
          </a:bodyPr>
          <a:lstStyle/>
          <a:p>
            <a:pPr algn="l"/>
            <a:r>
              <a:rPr lang="zh-CN" altLang="zh-CN" b="0" dirty="0">
                <a:solidFill>
                  <a:schemeClr val="tx1"/>
                </a:solidFill>
                <a:latin typeface="+mj-ea"/>
                <a:ea typeface="+mj-ea"/>
              </a:rPr>
              <a:t>勾选如图</a:t>
            </a:r>
            <a:r>
              <a:rPr lang="en-US" altLang="zh-CN" b="0" dirty="0">
                <a:solidFill>
                  <a:schemeClr val="tx1"/>
                </a:solidFill>
                <a:latin typeface="+mj-ea"/>
                <a:ea typeface="+mj-ea"/>
              </a:rPr>
              <a:t>11-23</a:t>
            </a:r>
            <a:r>
              <a:rPr lang="zh-CN" altLang="zh-CN" b="0" dirty="0">
                <a:solidFill>
                  <a:schemeClr val="tx1"/>
                </a:solidFill>
                <a:latin typeface="+mj-ea"/>
                <a:ea typeface="+mj-ea"/>
              </a:rPr>
              <a:t>界面</a:t>
            </a:r>
            <a:r>
              <a:rPr lang="en-US" altLang="zh-CN" b="0" dirty="0">
                <a:solidFill>
                  <a:schemeClr val="tx1"/>
                </a:solidFill>
                <a:latin typeface="+mj-ea"/>
                <a:ea typeface="+mj-ea"/>
              </a:rPr>
              <a:t>Design Method</a:t>
            </a:r>
            <a:r>
              <a:rPr lang="zh-CN" altLang="zh-CN" b="0" dirty="0">
                <a:solidFill>
                  <a:schemeClr val="tx1"/>
                </a:solidFill>
                <a:latin typeface="+mj-ea"/>
                <a:ea typeface="+mj-ea"/>
              </a:rPr>
              <a:t>下的</a:t>
            </a:r>
            <a:r>
              <a:rPr lang="en-US" altLang="zh-CN" b="0" dirty="0">
                <a:solidFill>
                  <a:schemeClr val="tx1"/>
                </a:solidFill>
                <a:latin typeface="+mj-ea"/>
                <a:ea typeface="+mj-ea"/>
              </a:rPr>
              <a:t>FIR</a:t>
            </a:r>
            <a:r>
              <a:rPr lang="zh-CN" altLang="zh-CN" b="0" dirty="0">
                <a:solidFill>
                  <a:schemeClr val="tx1"/>
                </a:solidFill>
                <a:latin typeface="+mj-ea"/>
                <a:ea typeface="+mj-ea"/>
              </a:rPr>
              <a:t>滤波器按钮，勾选</a:t>
            </a:r>
            <a:r>
              <a:rPr lang="en-US" altLang="zh-CN" b="0" dirty="0">
                <a:solidFill>
                  <a:schemeClr val="tx1"/>
                </a:solidFill>
                <a:latin typeface="+mj-ea"/>
                <a:ea typeface="+mj-ea"/>
              </a:rPr>
              <a:t>Response Type</a:t>
            </a:r>
            <a:r>
              <a:rPr lang="zh-CN" altLang="zh-CN" b="0" dirty="0">
                <a:solidFill>
                  <a:schemeClr val="tx1"/>
                </a:solidFill>
                <a:latin typeface="+mj-ea"/>
                <a:ea typeface="+mj-ea"/>
              </a:rPr>
              <a:t>下的</a:t>
            </a:r>
            <a:r>
              <a:rPr lang="en-US" altLang="zh-CN" b="0" dirty="0" err="1">
                <a:solidFill>
                  <a:schemeClr val="tx1"/>
                </a:solidFill>
                <a:latin typeface="+mj-ea"/>
                <a:ea typeface="+mj-ea"/>
              </a:rPr>
              <a:t>Lowpass</a:t>
            </a:r>
            <a:r>
              <a:rPr lang="zh-CN" altLang="zh-CN" b="0" dirty="0">
                <a:solidFill>
                  <a:schemeClr val="tx1"/>
                </a:solidFill>
                <a:latin typeface="+mj-ea"/>
                <a:ea typeface="+mj-ea"/>
              </a:rPr>
              <a:t>（低通）滤波器按钮，进行基于</a:t>
            </a:r>
            <a:r>
              <a:rPr lang="en-US" altLang="zh-CN" b="0" dirty="0">
                <a:solidFill>
                  <a:schemeClr val="tx1"/>
                </a:solidFill>
                <a:latin typeface="+mj-ea"/>
                <a:ea typeface="+mj-ea"/>
              </a:rPr>
              <a:t>FIR</a:t>
            </a:r>
            <a:r>
              <a:rPr lang="zh-CN" altLang="zh-CN" b="0" dirty="0">
                <a:solidFill>
                  <a:schemeClr val="tx1"/>
                </a:solidFill>
                <a:latin typeface="+mj-ea"/>
                <a:ea typeface="+mj-ea"/>
              </a:rPr>
              <a:t>的低通滤波器设计，单击</a:t>
            </a:r>
            <a:r>
              <a:rPr lang="en-US" altLang="zh-CN" b="0" dirty="0">
                <a:solidFill>
                  <a:schemeClr val="tx1"/>
                </a:solidFill>
                <a:latin typeface="+mj-ea"/>
                <a:ea typeface="+mj-ea"/>
              </a:rPr>
              <a:t>Design Filter</a:t>
            </a:r>
            <a:r>
              <a:rPr lang="zh-CN" altLang="zh-CN" b="0" dirty="0">
                <a:solidFill>
                  <a:schemeClr val="tx1"/>
                </a:solidFill>
                <a:latin typeface="+mj-ea"/>
                <a:ea typeface="+mj-ea"/>
              </a:rPr>
              <a:t>按钮，则基于</a:t>
            </a:r>
            <a:r>
              <a:rPr lang="en-US" altLang="zh-CN" b="0" dirty="0">
                <a:solidFill>
                  <a:schemeClr val="tx1"/>
                </a:solidFill>
                <a:latin typeface="+mj-ea"/>
                <a:ea typeface="+mj-ea"/>
              </a:rPr>
              <a:t>FIR</a:t>
            </a:r>
            <a:r>
              <a:rPr lang="zh-CN" altLang="zh-CN" b="0" dirty="0">
                <a:solidFill>
                  <a:schemeClr val="tx1"/>
                </a:solidFill>
                <a:latin typeface="+mj-ea"/>
                <a:ea typeface="+mj-ea"/>
              </a:rPr>
              <a:t>的低通滤波器设计如图</a:t>
            </a:r>
            <a:r>
              <a:rPr lang="en-US" altLang="zh-CN" b="0" dirty="0">
                <a:solidFill>
                  <a:schemeClr val="tx1"/>
                </a:solidFill>
                <a:latin typeface="+mj-ea"/>
                <a:ea typeface="+mj-ea"/>
              </a:rPr>
              <a:t>11-28</a:t>
            </a:r>
            <a:r>
              <a:rPr lang="zh-CN" altLang="zh-CN" b="0" dirty="0">
                <a:solidFill>
                  <a:schemeClr val="tx1"/>
                </a:solidFill>
                <a:latin typeface="+mj-ea"/>
                <a:ea typeface="+mj-ea"/>
              </a:rPr>
              <a:t>所示。</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084221"/>
            <a:ext cx="4884737" cy="408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165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980728"/>
            <a:ext cx="8280920" cy="1015663"/>
          </a:xfrm>
          <a:prstGeom prst="rect">
            <a:avLst/>
          </a:prstGeom>
        </p:spPr>
        <p:txBody>
          <a:bodyPr wrap="square">
            <a:spAutoFit/>
          </a:bodyPr>
          <a:lstStyle/>
          <a:p>
            <a:pPr algn="l"/>
            <a:r>
              <a:rPr lang="zh-CN" altLang="zh-CN" b="0" dirty="0">
                <a:solidFill>
                  <a:schemeClr val="tx1"/>
                </a:solidFill>
                <a:latin typeface="+mj-ea"/>
                <a:ea typeface="+mj-ea"/>
              </a:rPr>
              <a:t>勾选如图</a:t>
            </a:r>
            <a:r>
              <a:rPr lang="en-US" altLang="zh-CN" b="0" dirty="0">
                <a:solidFill>
                  <a:schemeClr val="tx1"/>
                </a:solidFill>
                <a:latin typeface="+mj-ea"/>
                <a:ea typeface="+mj-ea"/>
              </a:rPr>
              <a:t>11-23</a:t>
            </a:r>
            <a:r>
              <a:rPr lang="zh-CN" altLang="zh-CN" b="0" dirty="0">
                <a:solidFill>
                  <a:schemeClr val="tx1"/>
                </a:solidFill>
                <a:latin typeface="+mj-ea"/>
                <a:ea typeface="+mj-ea"/>
              </a:rPr>
              <a:t>界面</a:t>
            </a:r>
            <a:r>
              <a:rPr lang="en-US" altLang="zh-CN" b="0" dirty="0">
                <a:solidFill>
                  <a:schemeClr val="tx1"/>
                </a:solidFill>
                <a:latin typeface="+mj-ea"/>
                <a:ea typeface="+mj-ea"/>
              </a:rPr>
              <a:t>Design Method</a:t>
            </a:r>
            <a:r>
              <a:rPr lang="zh-CN" altLang="zh-CN" b="0" dirty="0">
                <a:solidFill>
                  <a:schemeClr val="tx1"/>
                </a:solidFill>
                <a:latin typeface="+mj-ea"/>
                <a:ea typeface="+mj-ea"/>
              </a:rPr>
              <a:t>下的</a:t>
            </a:r>
            <a:r>
              <a:rPr lang="en-US" altLang="zh-CN" b="0" dirty="0">
                <a:solidFill>
                  <a:schemeClr val="tx1"/>
                </a:solidFill>
                <a:latin typeface="+mj-ea"/>
                <a:ea typeface="+mj-ea"/>
              </a:rPr>
              <a:t>FIR</a:t>
            </a:r>
            <a:r>
              <a:rPr lang="zh-CN" altLang="zh-CN" b="0" dirty="0">
                <a:solidFill>
                  <a:schemeClr val="tx1"/>
                </a:solidFill>
                <a:latin typeface="+mj-ea"/>
                <a:ea typeface="+mj-ea"/>
              </a:rPr>
              <a:t>滤波器按钮，勾选</a:t>
            </a:r>
            <a:r>
              <a:rPr lang="en-US" altLang="zh-CN" b="0" dirty="0">
                <a:solidFill>
                  <a:schemeClr val="tx1"/>
                </a:solidFill>
                <a:latin typeface="+mj-ea"/>
                <a:ea typeface="+mj-ea"/>
              </a:rPr>
              <a:t>Response Type</a:t>
            </a:r>
            <a:r>
              <a:rPr lang="zh-CN" altLang="zh-CN" b="0" dirty="0">
                <a:solidFill>
                  <a:schemeClr val="tx1"/>
                </a:solidFill>
                <a:latin typeface="+mj-ea"/>
                <a:ea typeface="+mj-ea"/>
              </a:rPr>
              <a:t>下的</a:t>
            </a:r>
            <a:r>
              <a:rPr lang="en-US" altLang="zh-CN" b="0" dirty="0" err="1">
                <a:solidFill>
                  <a:schemeClr val="tx1"/>
                </a:solidFill>
                <a:latin typeface="+mj-ea"/>
                <a:ea typeface="+mj-ea"/>
              </a:rPr>
              <a:t>Highpass</a:t>
            </a:r>
            <a:r>
              <a:rPr lang="zh-CN" altLang="zh-CN" b="0" dirty="0">
                <a:solidFill>
                  <a:schemeClr val="tx1"/>
                </a:solidFill>
                <a:latin typeface="+mj-ea"/>
                <a:ea typeface="+mj-ea"/>
              </a:rPr>
              <a:t>（高通）滤波器按钮，进行基于</a:t>
            </a:r>
            <a:r>
              <a:rPr lang="en-US" altLang="zh-CN" b="0" dirty="0">
                <a:solidFill>
                  <a:schemeClr val="tx1"/>
                </a:solidFill>
                <a:latin typeface="+mj-ea"/>
                <a:ea typeface="+mj-ea"/>
              </a:rPr>
              <a:t>FIR</a:t>
            </a:r>
            <a:r>
              <a:rPr lang="zh-CN" altLang="zh-CN" b="0" dirty="0">
                <a:solidFill>
                  <a:schemeClr val="tx1"/>
                </a:solidFill>
                <a:latin typeface="+mj-ea"/>
                <a:ea typeface="+mj-ea"/>
              </a:rPr>
              <a:t>的高通滤波器设计，单击</a:t>
            </a:r>
            <a:r>
              <a:rPr lang="en-US" altLang="zh-CN" b="0" dirty="0">
                <a:solidFill>
                  <a:schemeClr val="tx1"/>
                </a:solidFill>
                <a:latin typeface="+mj-ea"/>
                <a:ea typeface="+mj-ea"/>
              </a:rPr>
              <a:t>Design Filter</a:t>
            </a:r>
            <a:r>
              <a:rPr lang="zh-CN" altLang="zh-CN" b="0" dirty="0">
                <a:solidFill>
                  <a:schemeClr val="tx1"/>
                </a:solidFill>
                <a:latin typeface="+mj-ea"/>
                <a:ea typeface="+mj-ea"/>
              </a:rPr>
              <a:t>按钮，则基于</a:t>
            </a:r>
            <a:r>
              <a:rPr lang="en-US" altLang="zh-CN" b="0" dirty="0">
                <a:solidFill>
                  <a:schemeClr val="tx1"/>
                </a:solidFill>
                <a:latin typeface="+mj-ea"/>
                <a:ea typeface="+mj-ea"/>
              </a:rPr>
              <a:t>FIR</a:t>
            </a:r>
            <a:r>
              <a:rPr lang="zh-CN" altLang="zh-CN" b="0" dirty="0">
                <a:solidFill>
                  <a:schemeClr val="tx1"/>
                </a:solidFill>
                <a:latin typeface="+mj-ea"/>
                <a:ea typeface="+mj-ea"/>
              </a:rPr>
              <a:t>的高通滤波器设计如图</a:t>
            </a:r>
            <a:r>
              <a:rPr lang="en-US" altLang="zh-CN" b="0" dirty="0">
                <a:solidFill>
                  <a:schemeClr val="tx1"/>
                </a:solidFill>
                <a:latin typeface="+mj-ea"/>
                <a:ea typeface="+mj-ea"/>
              </a:rPr>
              <a:t>11-29</a:t>
            </a:r>
            <a:r>
              <a:rPr lang="zh-CN" altLang="zh-CN" b="0" dirty="0">
                <a:solidFill>
                  <a:schemeClr val="tx1"/>
                </a:solidFill>
                <a:latin typeface="+mj-ea"/>
                <a:ea typeface="+mj-ea"/>
              </a:rPr>
              <a:t>所示。</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2060848"/>
            <a:ext cx="4862513" cy="4100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165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052736"/>
            <a:ext cx="8640960" cy="1015663"/>
          </a:xfrm>
          <a:prstGeom prst="rect">
            <a:avLst/>
          </a:prstGeom>
        </p:spPr>
        <p:txBody>
          <a:bodyPr wrap="square">
            <a:spAutoFit/>
          </a:bodyPr>
          <a:lstStyle/>
          <a:p>
            <a:pPr algn="l"/>
            <a:r>
              <a:rPr lang="zh-CN" altLang="zh-CN" b="0" dirty="0">
                <a:solidFill>
                  <a:schemeClr val="tx1"/>
                </a:solidFill>
                <a:latin typeface="+mj-ea"/>
                <a:ea typeface="+mj-ea"/>
              </a:rPr>
              <a:t>勾选如图</a:t>
            </a:r>
            <a:r>
              <a:rPr lang="en-US" altLang="zh-CN" b="0" dirty="0">
                <a:solidFill>
                  <a:schemeClr val="tx1"/>
                </a:solidFill>
                <a:latin typeface="+mj-ea"/>
                <a:ea typeface="+mj-ea"/>
              </a:rPr>
              <a:t>11-23</a:t>
            </a:r>
            <a:r>
              <a:rPr lang="zh-CN" altLang="zh-CN" b="0" dirty="0">
                <a:solidFill>
                  <a:schemeClr val="tx1"/>
                </a:solidFill>
                <a:latin typeface="+mj-ea"/>
                <a:ea typeface="+mj-ea"/>
              </a:rPr>
              <a:t>界面</a:t>
            </a:r>
            <a:r>
              <a:rPr lang="en-US" altLang="zh-CN" b="0" dirty="0">
                <a:solidFill>
                  <a:schemeClr val="tx1"/>
                </a:solidFill>
                <a:latin typeface="+mj-ea"/>
                <a:ea typeface="+mj-ea"/>
              </a:rPr>
              <a:t>Design Method</a:t>
            </a:r>
            <a:r>
              <a:rPr lang="zh-CN" altLang="zh-CN" b="0" dirty="0">
                <a:solidFill>
                  <a:schemeClr val="tx1"/>
                </a:solidFill>
                <a:latin typeface="+mj-ea"/>
                <a:ea typeface="+mj-ea"/>
              </a:rPr>
              <a:t>下的</a:t>
            </a:r>
            <a:r>
              <a:rPr lang="en-US" altLang="zh-CN" b="0" dirty="0">
                <a:solidFill>
                  <a:schemeClr val="tx1"/>
                </a:solidFill>
                <a:latin typeface="+mj-ea"/>
                <a:ea typeface="+mj-ea"/>
              </a:rPr>
              <a:t>FIR</a:t>
            </a:r>
            <a:r>
              <a:rPr lang="zh-CN" altLang="zh-CN" b="0" dirty="0">
                <a:solidFill>
                  <a:schemeClr val="tx1"/>
                </a:solidFill>
                <a:latin typeface="+mj-ea"/>
                <a:ea typeface="+mj-ea"/>
              </a:rPr>
              <a:t>滤波器按钮，勾选</a:t>
            </a:r>
            <a:r>
              <a:rPr lang="en-US" altLang="zh-CN" b="0" dirty="0">
                <a:solidFill>
                  <a:schemeClr val="tx1"/>
                </a:solidFill>
                <a:latin typeface="+mj-ea"/>
                <a:ea typeface="+mj-ea"/>
              </a:rPr>
              <a:t>Response Type</a:t>
            </a:r>
            <a:r>
              <a:rPr lang="zh-CN" altLang="zh-CN" b="0" dirty="0">
                <a:solidFill>
                  <a:schemeClr val="tx1"/>
                </a:solidFill>
                <a:latin typeface="+mj-ea"/>
                <a:ea typeface="+mj-ea"/>
              </a:rPr>
              <a:t>下的</a:t>
            </a:r>
            <a:r>
              <a:rPr lang="en-US" altLang="zh-CN" b="0" dirty="0">
                <a:solidFill>
                  <a:schemeClr val="tx1"/>
                </a:solidFill>
                <a:latin typeface="+mj-ea"/>
                <a:ea typeface="+mj-ea"/>
              </a:rPr>
              <a:t>Bandpass</a:t>
            </a:r>
            <a:r>
              <a:rPr lang="zh-CN" altLang="zh-CN" b="0" dirty="0">
                <a:solidFill>
                  <a:schemeClr val="tx1"/>
                </a:solidFill>
                <a:latin typeface="+mj-ea"/>
                <a:ea typeface="+mj-ea"/>
              </a:rPr>
              <a:t>（带通）滤波器按钮，进行基于</a:t>
            </a:r>
            <a:r>
              <a:rPr lang="en-US" altLang="zh-CN" b="0" dirty="0">
                <a:solidFill>
                  <a:schemeClr val="tx1"/>
                </a:solidFill>
                <a:latin typeface="+mj-ea"/>
                <a:ea typeface="+mj-ea"/>
              </a:rPr>
              <a:t>FIR</a:t>
            </a:r>
            <a:r>
              <a:rPr lang="zh-CN" altLang="zh-CN" b="0" dirty="0">
                <a:solidFill>
                  <a:schemeClr val="tx1"/>
                </a:solidFill>
                <a:latin typeface="+mj-ea"/>
                <a:ea typeface="+mj-ea"/>
              </a:rPr>
              <a:t>的带通滤波器设计，单击</a:t>
            </a:r>
            <a:r>
              <a:rPr lang="en-US" altLang="zh-CN" b="0" dirty="0">
                <a:solidFill>
                  <a:schemeClr val="tx1"/>
                </a:solidFill>
                <a:latin typeface="+mj-ea"/>
                <a:ea typeface="+mj-ea"/>
              </a:rPr>
              <a:t>Design Filter</a:t>
            </a:r>
            <a:r>
              <a:rPr lang="zh-CN" altLang="zh-CN" b="0" dirty="0">
                <a:solidFill>
                  <a:schemeClr val="tx1"/>
                </a:solidFill>
                <a:latin typeface="+mj-ea"/>
                <a:ea typeface="+mj-ea"/>
              </a:rPr>
              <a:t>按钮，则基于</a:t>
            </a:r>
            <a:r>
              <a:rPr lang="en-US" altLang="zh-CN" b="0" dirty="0">
                <a:solidFill>
                  <a:schemeClr val="tx1"/>
                </a:solidFill>
                <a:latin typeface="+mj-ea"/>
                <a:ea typeface="+mj-ea"/>
              </a:rPr>
              <a:t>FIR</a:t>
            </a:r>
            <a:r>
              <a:rPr lang="zh-CN" altLang="zh-CN" b="0" dirty="0">
                <a:solidFill>
                  <a:schemeClr val="tx1"/>
                </a:solidFill>
                <a:latin typeface="+mj-ea"/>
                <a:ea typeface="+mj-ea"/>
              </a:rPr>
              <a:t>的带通滤波器设计如图</a:t>
            </a:r>
            <a:r>
              <a:rPr lang="en-US" altLang="zh-CN" b="0" dirty="0">
                <a:solidFill>
                  <a:schemeClr val="tx1"/>
                </a:solidFill>
                <a:latin typeface="+mj-ea"/>
                <a:ea typeface="+mj-ea"/>
              </a:rPr>
              <a:t>11-30</a:t>
            </a:r>
            <a:r>
              <a:rPr lang="zh-CN" altLang="zh-CN" b="0" dirty="0">
                <a:solidFill>
                  <a:schemeClr val="tx1"/>
                </a:solidFill>
                <a:latin typeface="+mj-ea"/>
                <a:ea typeface="+mj-ea"/>
              </a:rPr>
              <a:t>所示。</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276872"/>
            <a:ext cx="4770437"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165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908720"/>
            <a:ext cx="8496944" cy="1015663"/>
          </a:xfrm>
          <a:prstGeom prst="rect">
            <a:avLst/>
          </a:prstGeom>
        </p:spPr>
        <p:txBody>
          <a:bodyPr wrap="square">
            <a:spAutoFit/>
          </a:bodyPr>
          <a:lstStyle/>
          <a:p>
            <a:pPr algn="l"/>
            <a:r>
              <a:rPr lang="zh-CN" altLang="zh-CN" b="0" dirty="0">
                <a:solidFill>
                  <a:schemeClr val="tx1"/>
                </a:solidFill>
                <a:latin typeface="+mj-ea"/>
                <a:ea typeface="+mj-ea"/>
              </a:rPr>
              <a:t>勾选如图</a:t>
            </a:r>
            <a:r>
              <a:rPr lang="en-US" altLang="zh-CN" b="0" dirty="0">
                <a:solidFill>
                  <a:schemeClr val="tx1"/>
                </a:solidFill>
                <a:latin typeface="+mj-ea"/>
                <a:ea typeface="+mj-ea"/>
              </a:rPr>
              <a:t>11-23</a:t>
            </a:r>
            <a:r>
              <a:rPr lang="zh-CN" altLang="zh-CN" b="0" dirty="0">
                <a:solidFill>
                  <a:schemeClr val="tx1"/>
                </a:solidFill>
                <a:latin typeface="+mj-ea"/>
                <a:ea typeface="+mj-ea"/>
              </a:rPr>
              <a:t>界面</a:t>
            </a:r>
            <a:r>
              <a:rPr lang="en-US" altLang="zh-CN" b="0" dirty="0">
                <a:solidFill>
                  <a:schemeClr val="tx1"/>
                </a:solidFill>
                <a:latin typeface="+mj-ea"/>
                <a:ea typeface="+mj-ea"/>
              </a:rPr>
              <a:t>Design Method</a:t>
            </a:r>
            <a:r>
              <a:rPr lang="zh-CN" altLang="zh-CN" b="0" dirty="0">
                <a:solidFill>
                  <a:schemeClr val="tx1"/>
                </a:solidFill>
                <a:latin typeface="+mj-ea"/>
                <a:ea typeface="+mj-ea"/>
              </a:rPr>
              <a:t>下的</a:t>
            </a:r>
            <a:r>
              <a:rPr lang="en-US" altLang="zh-CN" b="0" dirty="0">
                <a:solidFill>
                  <a:schemeClr val="tx1"/>
                </a:solidFill>
                <a:latin typeface="+mj-ea"/>
                <a:ea typeface="+mj-ea"/>
              </a:rPr>
              <a:t>FIR</a:t>
            </a:r>
            <a:r>
              <a:rPr lang="zh-CN" altLang="zh-CN" b="0" dirty="0">
                <a:solidFill>
                  <a:schemeClr val="tx1"/>
                </a:solidFill>
                <a:latin typeface="+mj-ea"/>
                <a:ea typeface="+mj-ea"/>
              </a:rPr>
              <a:t>滤波器按钮，勾选</a:t>
            </a:r>
            <a:r>
              <a:rPr lang="en-US" altLang="zh-CN" b="0" dirty="0">
                <a:solidFill>
                  <a:schemeClr val="tx1"/>
                </a:solidFill>
                <a:latin typeface="+mj-ea"/>
                <a:ea typeface="+mj-ea"/>
              </a:rPr>
              <a:t>Response Type</a:t>
            </a:r>
            <a:r>
              <a:rPr lang="zh-CN" altLang="zh-CN" b="0" dirty="0">
                <a:solidFill>
                  <a:schemeClr val="tx1"/>
                </a:solidFill>
                <a:latin typeface="+mj-ea"/>
                <a:ea typeface="+mj-ea"/>
              </a:rPr>
              <a:t>下的</a:t>
            </a:r>
            <a:r>
              <a:rPr lang="en-US" altLang="zh-CN" b="0" dirty="0" err="1">
                <a:solidFill>
                  <a:schemeClr val="tx1"/>
                </a:solidFill>
                <a:latin typeface="+mj-ea"/>
                <a:ea typeface="+mj-ea"/>
              </a:rPr>
              <a:t>Bandstop</a:t>
            </a:r>
            <a:r>
              <a:rPr lang="zh-CN" altLang="zh-CN" b="0" dirty="0">
                <a:solidFill>
                  <a:schemeClr val="tx1"/>
                </a:solidFill>
                <a:latin typeface="+mj-ea"/>
                <a:ea typeface="+mj-ea"/>
              </a:rPr>
              <a:t>（带阻）滤波器按钮，进行基于</a:t>
            </a:r>
            <a:r>
              <a:rPr lang="en-US" altLang="zh-CN" b="0" dirty="0">
                <a:solidFill>
                  <a:schemeClr val="tx1"/>
                </a:solidFill>
                <a:latin typeface="+mj-ea"/>
                <a:ea typeface="+mj-ea"/>
              </a:rPr>
              <a:t>FIR</a:t>
            </a:r>
            <a:r>
              <a:rPr lang="zh-CN" altLang="zh-CN" b="0" dirty="0">
                <a:solidFill>
                  <a:schemeClr val="tx1"/>
                </a:solidFill>
                <a:latin typeface="+mj-ea"/>
                <a:ea typeface="+mj-ea"/>
              </a:rPr>
              <a:t>的带阻滤波器设计，单击</a:t>
            </a:r>
            <a:r>
              <a:rPr lang="en-US" altLang="zh-CN" b="0" dirty="0">
                <a:solidFill>
                  <a:schemeClr val="tx1"/>
                </a:solidFill>
                <a:latin typeface="+mj-ea"/>
                <a:ea typeface="+mj-ea"/>
              </a:rPr>
              <a:t>Design Filter</a:t>
            </a:r>
            <a:r>
              <a:rPr lang="zh-CN" altLang="zh-CN" b="0" dirty="0">
                <a:solidFill>
                  <a:schemeClr val="tx1"/>
                </a:solidFill>
                <a:latin typeface="+mj-ea"/>
                <a:ea typeface="+mj-ea"/>
              </a:rPr>
              <a:t>按钮，则基于</a:t>
            </a:r>
            <a:r>
              <a:rPr lang="en-US" altLang="zh-CN" b="0" dirty="0">
                <a:solidFill>
                  <a:schemeClr val="tx1"/>
                </a:solidFill>
                <a:latin typeface="+mj-ea"/>
                <a:ea typeface="+mj-ea"/>
              </a:rPr>
              <a:t>FIR</a:t>
            </a:r>
            <a:r>
              <a:rPr lang="zh-CN" altLang="zh-CN" b="0" dirty="0">
                <a:solidFill>
                  <a:schemeClr val="tx1"/>
                </a:solidFill>
                <a:latin typeface="+mj-ea"/>
                <a:ea typeface="+mj-ea"/>
              </a:rPr>
              <a:t>的带阻滤波器设计如图</a:t>
            </a:r>
            <a:r>
              <a:rPr lang="en-US" altLang="zh-CN" b="0" dirty="0">
                <a:solidFill>
                  <a:schemeClr val="tx1"/>
                </a:solidFill>
                <a:latin typeface="+mj-ea"/>
                <a:ea typeface="+mj-ea"/>
              </a:rPr>
              <a:t>11-31</a:t>
            </a:r>
            <a:r>
              <a:rPr lang="zh-CN" altLang="zh-CN" b="0" dirty="0">
                <a:solidFill>
                  <a:schemeClr val="tx1"/>
                </a:solidFill>
                <a:latin typeface="+mj-ea"/>
                <a:ea typeface="+mj-ea"/>
              </a:rPr>
              <a:t>所示。</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258" y="1947710"/>
            <a:ext cx="4854575"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165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124744"/>
            <a:ext cx="4968875" cy="2582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51520" y="3789040"/>
            <a:ext cx="8352928" cy="2862322"/>
          </a:xfrm>
          <a:prstGeom prst="rect">
            <a:avLst/>
          </a:prstGeom>
        </p:spPr>
        <p:txBody>
          <a:bodyPr wrap="square">
            <a:spAutoFit/>
          </a:bodyPr>
          <a:lstStyle/>
          <a:p>
            <a:pPr algn="l"/>
            <a:r>
              <a:rPr lang="zh-CN" altLang="zh-CN" b="0" dirty="0">
                <a:solidFill>
                  <a:schemeClr val="tx1"/>
                </a:solidFill>
                <a:latin typeface="+mj-ea"/>
                <a:ea typeface="+mj-ea"/>
              </a:rPr>
              <a:t>（</a:t>
            </a:r>
            <a:r>
              <a:rPr lang="x-none" altLang="zh-CN" b="0" dirty="0">
                <a:solidFill>
                  <a:schemeClr val="tx1"/>
                </a:solidFill>
                <a:latin typeface="+mj-ea"/>
                <a:ea typeface="+mj-ea"/>
              </a:rPr>
              <a:t>1</a:t>
            </a:r>
            <a:r>
              <a:rPr lang="zh-CN" altLang="zh-CN" b="0" dirty="0">
                <a:solidFill>
                  <a:schemeClr val="tx1"/>
                </a:solidFill>
                <a:latin typeface="+mj-ea"/>
                <a:ea typeface="+mj-ea"/>
              </a:rPr>
              <a:t>）信源和信宿</a:t>
            </a:r>
          </a:p>
          <a:p>
            <a:pPr algn="l"/>
            <a:r>
              <a:rPr lang="zh-CN" altLang="zh-CN" b="0" dirty="0">
                <a:solidFill>
                  <a:schemeClr val="tx1"/>
                </a:solidFill>
                <a:latin typeface="+mj-ea"/>
                <a:ea typeface="+mj-ea"/>
              </a:rPr>
              <a:t>信源是信息的来源。信源发出的信息可以是离散信号，也可以是模拟信号。信宿是信息的接受者。信源在仿真中可用随机序列产生器来生成。</a:t>
            </a:r>
          </a:p>
          <a:p>
            <a:pPr algn="l"/>
            <a:r>
              <a:rPr lang="zh-CN" altLang="zh-CN" b="0" dirty="0">
                <a:solidFill>
                  <a:schemeClr val="tx1"/>
                </a:solidFill>
                <a:latin typeface="+mj-ea"/>
                <a:ea typeface="+mj-ea"/>
              </a:rPr>
              <a:t>（</a:t>
            </a:r>
            <a:r>
              <a:rPr lang="x-none" altLang="zh-CN" b="0" dirty="0">
                <a:solidFill>
                  <a:schemeClr val="tx1"/>
                </a:solidFill>
                <a:latin typeface="+mj-ea"/>
                <a:ea typeface="+mj-ea"/>
              </a:rPr>
              <a:t>2</a:t>
            </a:r>
            <a:r>
              <a:rPr lang="zh-CN" altLang="zh-CN" b="0" dirty="0">
                <a:solidFill>
                  <a:schemeClr val="tx1"/>
                </a:solidFill>
                <a:latin typeface="+mj-ea"/>
                <a:ea typeface="+mj-ea"/>
              </a:rPr>
              <a:t>）信源编码器和译码器</a:t>
            </a:r>
          </a:p>
          <a:p>
            <a:pPr algn="l"/>
            <a:r>
              <a:rPr lang="zh-CN" altLang="zh-CN" b="0" dirty="0">
                <a:solidFill>
                  <a:schemeClr val="tx1"/>
                </a:solidFill>
                <a:latin typeface="+mj-ea"/>
                <a:ea typeface="+mj-ea"/>
              </a:rPr>
              <a:t>信源编码的作用有两个，首先是模数转换，即将信源发出的模拟信号转化成数字信号，以实现模拟信号的数字化传输；其次是数据压缩，即通过降低冗余度来减少码元数目和降低码元速率。常见的信源压缩编码方式有：</a:t>
            </a:r>
            <a:r>
              <a:rPr lang="x-none" altLang="zh-CN" b="0" dirty="0">
                <a:solidFill>
                  <a:schemeClr val="tx1"/>
                </a:solidFill>
                <a:latin typeface="+mj-ea"/>
                <a:ea typeface="+mj-ea"/>
              </a:rPr>
              <a:t>Huffman</a:t>
            </a:r>
            <a:r>
              <a:rPr lang="zh-CN" altLang="zh-CN" b="0" dirty="0">
                <a:solidFill>
                  <a:schemeClr val="tx1"/>
                </a:solidFill>
                <a:latin typeface="+mj-ea"/>
                <a:ea typeface="+mj-ea"/>
              </a:rPr>
              <a:t>编码、算术编码、</a:t>
            </a:r>
            <a:r>
              <a:rPr lang="x-none" altLang="zh-CN" b="0" dirty="0">
                <a:solidFill>
                  <a:schemeClr val="tx1"/>
                </a:solidFill>
                <a:latin typeface="+mj-ea"/>
                <a:ea typeface="+mj-ea"/>
              </a:rPr>
              <a:t>L-Z</a:t>
            </a:r>
            <a:r>
              <a:rPr lang="zh-CN" altLang="zh-CN" b="0" dirty="0">
                <a:solidFill>
                  <a:schemeClr val="tx1"/>
                </a:solidFill>
                <a:latin typeface="+mj-ea"/>
                <a:ea typeface="+mj-ea"/>
              </a:rPr>
              <a:t>编码等。信源译码器完成数模转换和数据压缩编码的译码。</a:t>
            </a:r>
          </a:p>
        </p:txBody>
      </p:sp>
    </p:spTree>
    <p:extLst>
      <p:ext uri="{BB962C8B-B14F-4D97-AF65-F5344CB8AC3E}">
        <p14:creationId xmlns:p14="http://schemas.microsoft.com/office/powerpoint/2010/main" val="858700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980728"/>
            <a:ext cx="8640960" cy="707886"/>
          </a:xfrm>
          <a:prstGeom prst="rect">
            <a:avLst/>
          </a:prstGeom>
        </p:spPr>
        <p:txBody>
          <a:bodyPr wrap="square">
            <a:spAutoFit/>
          </a:bodyPr>
          <a:lstStyle/>
          <a:p>
            <a:pPr algn="l"/>
            <a:r>
              <a:rPr lang="zh-CN" altLang="zh-CN" b="0" dirty="0">
                <a:solidFill>
                  <a:schemeClr val="tx1"/>
                </a:solidFill>
                <a:latin typeface="+mj-ea"/>
                <a:ea typeface="+mj-ea"/>
              </a:rPr>
              <a:t>基于</a:t>
            </a:r>
            <a:r>
              <a:rPr lang="en-US" altLang="zh-CN" b="0" dirty="0">
                <a:solidFill>
                  <a:schemeClr val="tx1"/>
                </a:solidFill>
                <a:latin typeface="+mj-ea"/>
                <a:ea typeface="+mj-ea"/>
              </a:rPr>
              <a:t>FIR</a:t>
            </a:r>
            <a:r>
              <a:rPr lang="zh-CN" altLang="zh-CN" b="0" dirty="0">
                <a:solidFill>
                  <a:schemeClr val="tx1"/>
                </a:solidFill>
                <a:latin typeface="+mj-ea"/>
                <a:ea typeface="+mj-ea"/>
              </a:rPr>
              <a:t>的低通滤波器，采用正弦信号作为输入信号，设计仿真框图如图</a:t>
            </a:r>
            <a:r>
              <a:rPr lang="en-US" altLang="zh-CN" b="0" dirty="0">
                <a:solidFill>
                  <a:schemeClr val="tx1"/>
                </a:solidFill>
                <a:latin typeface="+mj-ea"/>
                <a:ea typeface="+mj-ea"/>
              </a:rPr>
              <a:t>11-32</a:t>
            </a:r>
            <a:r>
              <a:rPr lang="zh-CN" altLang="zh-CN" b="0" dirty="0">
                <a:solidFill>
                  <a:schemeClr val="tx1"/>
                </a:solidFill>
                <a:latin typeface="+mj-ea"/>
                <a:ea typeface="+mj-ea"/>
              </a:rPr>
              <a:t>所示。运行仿真文件，输出图形如图</a:t>
            </a:r>
            <a:r>
              <a:rPr lang="en-US" altLang="zh-CN" b="0" dirty="0">
                <a:solidFill>
                  <a:schemeClr val="tx1"/>
                </a:solidFill>
                <a:latin typeface="+mj-ea"/>
                <a:ea typeface="+mj-ea"/>
              </a:rPr>
              <a:t>11-33</a:t>
            </a:r>
            <a:r>
              <a:rPr lang="zh-CN" altLang="zh-CN" b="0" dirty="0">
                <a:solidFill>
                  <a:schemeClr val="tx1"/>
                </a:solidFill>
                <a:latin typeface="+mj-ea"/>
                <a:ea typeface="+mj-ea"/>
              </a:rPr>
              <a:t>所示。</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709102"/>
            <a:ext cx="5649293" cy="1875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67544" y="3584204"/>
            <a:ext cx="8136904" cy="707886"/>
          </a:xfrm>
          <a:prstGeom prst="rect">
            <a:avLst/>
          </a:prstGeom>
        </p:spPr>
        <p:txBody>
          <a:bodyPr wrap="square">
            <a:spAutoFit/>
          </a:bodyPr>
          <a:lstStyle/>
          <a:p>
            <a:pPr algn="l"/>
            <a:r>
              <a:rPr lang="zh-CN" altLang="zh-CN" b="0" dirty="0">
                <a:solidFill>
                  <a:schemeClr val="tx1"/>
                </a:solidFill>
                <a:latin typeface="+mj-ea"/>
                <a:ea typeface="+mj-ea"/>
              </a:rPr>
              <a:t>基于</a:t>
            </a:r>
            <a:r>
              <a:rPr lang="en-US" altLang="zh-CN" b="0" dirty="0">
                <a:solidFill>
                  <a:schemeClr val="tx1"/>
                </a:solidFill>
                <a:latin typeface="+mj-ea"/>
                <a:ea typeface="+mj-ea"/>
              </a:rPr>
              <a:t>FIR</a:t>
            </a:r>
            <a:r>
              <a:rPr lang="zh-CN" altLang="zh-CN" b="0" dirty="0">
                <a:solidFill>
                  <a:schemeClr val="tx1"/>
                </a:solidFill>
                <a:latin typeface="+mj-ea"/>
                <a:ea typeface="+mj-ea"/>
              </a:rPr>
              <a:t>的高通滤波器，采用正弦信号作为输入信号，设计仿真框图如图</a:t>
            </a:r>
            <a:r>
              <a:rPr lang="en-US" altLang="zh-CN" b="0" dirty="0">
                <a:solidFill>
                  <a:schemeClr val="tx1"/>
                </a:solidFill>
                <a:latin typeface="+mj-ea"/>
                <a:ea typeface="+mj-ea"/>
              </a:rPr>
              <a:t>11-32</a:t>
            </a:r>
            <a:r>
              <a:rPr lang="zh-CN" altLang="zh-CN" b="0" dirty="0">
                <a:solidFill>
                  <a:schemeClr val="tx1"/>
                </a:solidFill>
                <a:latin typeface="+mj-ea"/>
                <a:ea typeface="+mj-ea"/>
              </a:rPr>
              <a:t>所示。运行仿真文件，输出图形如图</a:t>
            </a:r>
            <a:r>
              <a:rPr lang="en-US" altLang="zh-CN" b="0" dirty="0">
                <a:solidFill>
                  <a:schemeClr val="tx1"/>
                </a:solidFill>
                <a:latin typeface="+mj-ea"/>
                <a:ea typeface="+mj-ea"/>
              </a:rPr>
              <a:t>11-35</a:t>
            </a:r>
            <a:r>
              <a:rPr lang="zh-CN" altLang="zh-CN" b="0" dirty="0">
                <a:solidFill>
                  <a:schemeClr val="tx1"/>
                </a:solidFill>
                <a:latin typeface="+mj-ea"/>
                <a:ea typeface="+mj-ea"/>
              </a:rPr>
              <a:t>所示。</a:t>
            </a:r>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437112"/>
            <a:ext cx="5572646" cy="1931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165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052736"/>
            <a:ext cx="8424936" cy="707886"/>
          </a:xfrm>
          <a:prstGeom prst="rect">
            <a:avLst/>
          </a:prstGeom>
        </p:spPr>
        <p:txBody>
          <a:bodyPr wrap="square">
            <a:spAutoFit/>
          </a:bodyPr>
          <a:lstStyle/>
          <a:p>
            <a:pPr algn="l"/>
            <a:r>
              <a:rPr lang="zh-CN" altLang="zh-CN" b="0" dirty="0">
                <a:solidFill>
                  <a:schemeClr val="tx1"/>
                </a:solidFill>
                <a:latin typeface="+mj-ea"/>
                <a:ea typeface="+mj-ea"/>
              </a:rPr>
              <a:t>基于</a:t>
            </a:r>
            <a:r>
              <a:rPr lang="en-US" altLang="zh-CN" b="0" dirty="0">
                <a:solidFill>
                  <a:schemeClr val="tx1"/>
                </a:solidFill>
                <a:latin typeface="+mj-ea"/>
                <a:ea typeface="+mj-ea"/>
              </a:rPr>
              <a:t>FIR</a:t>
            </a:r>
            <a:r>
              <a:rPr lang="zh-CN" altLang="zh-CN" b="0" dirty="0">
                <a:solidFill>
                  <a:schemeClr val="tx1"/>
                </a:solidFill>
                <a:latin typeface="+mj-ea"/>
                <a:ea typeface="+mj-ea"/>
              </a:rPr>
              <a:t>的带通滤波器，采用正弦信号作为输入信号，设计仿真框图如图</a:t>
            </a:r>
            <a:r>
              <a:rPr lang="en-US" altLang="zh-CN" b="0" dirty="0">
                <a:solidFill>
                  <a:schemeClr val="tx1"/>
                </a:solidFill>
                <a:latin typeface="+mj-ea"/>
                <a:ea typeface="+mj-ea"/>
              </a:rPr>
              <a:t>11-36</a:t>
            </a:r>
            <a:r>
              <a:rPr lang="zh-CN" altLang="zh-CN" b="0" dirty="0">
                <a:solidFill>
                  <a:schemeClr val="tx1"/>
                </a:solidFill>
                <a:latin typeface="+mj-ea"/>
                <a:ea typeface="+mj-ea"/>
              </a:rPr>
              <a:t>所示。运行仿真文件，输出图形如图</a:t>
            </a:r>
            <a:r>
              <a:rPr lang="en-US" altLang="zh-CN" b="0" dirty="0">
                <a:solidFill>
                  <a:schemeClr val="tx1"/>
                </a:solidFill>
                <a:latin typeface="+mj-ea"/>
                <a:ea typeface="+mj-ea"/>
              </a:rPr>
              <a:t>11-37</a:t>
            </a:r>
            <a:r>
              <a:rPr lang="zh-CN" altLang="zh-CN" b="0" dirty="0">
                <a:solidFill>
                  <a:schemeClr val="tx1"/>
                </a:solidFill>
                <a:latin typeface="+mj-ea"/>
                <a:ea typeface="+mj-ea"/>
              </a:rPr>
              <a:t>所示。</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730399"/>
            <a:ext cx="6026919" cy="1983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07504" y="3789040"/>
            <a:ext cx="8712968" cy="707886"/>
          </a:xfrm>
          <a:prstGeom prst="rect">
            <a:avLst/>
          </a:prstGeom>
        </p:spPr>
        <p:txBody>
          <a:bodyPr wrap="square">
            <a:spAutoFit/>
          </a:bodyPr>
          <a:lstStyle/>
          <a:p>
            <a:pPr algn="l"/>
            <a:r>
              <a:rPr lang="zh-CN" altLang="zh-CN" b="0" dirty="0">
                <a:solidFill>
                  <a:schemeClr val="tx1"/>
                </a:solidFill>
                <a:latin typeface="+mj-ea"/>
                <a:ea typeface="+mj-ea"/>
              </a:rPr>
              <a:t>基于</a:t>
            </a:r>
            <a:r>
              <a:rPr lang="en-US" altLang="zh-CN" b="0" dirty="0">
                <a:solidFill>
                  <a:schemeClr val="tx1"/>
                </a:solidFill>
                <a:latin typeface="+mj-ea"/>
                <a:ea typeface="+mj-ea"/>
              </a:rPr>
              <a:t>FIR</a:t>
            </a:r>
            <a:r>
              <a:rPr lang="zh-CN" altLang="zh-CN" b="0" dirty="0">
                <a:solidFill>
                  <a:schemeClr val="tx1"/>
                </a:solidFill>
                <a:latin typeface="+mj-ea"/>
                <a:ea typeface="+mj-ea"/>
              </a:rPr>
              <a:t>的带阻滤波器，采用正弦信号作为输入信号，设计仿真框图如图</a:t>
            </a:r>
            <a:r>
              <a:rPr lang="en-US" altLang="zh-CN" b="0" dirty="0">
                <a:solidFill>
                  <a:schemeClr val="tx1"/>
                </a:solidFill>
                <a:latin typeface="+mj-ea"/>
                <a:ea typeface="+mj-ea"/>
              </a:rPr>
              <a:t>11-38</a:t>
            </a:r>
            <a:r>
              <a:rPr lang="zh-CN" altLang="zh-CN" b="0" dirty="0">
                <a:solidFill>
                  <a:schemeClr val="tx1"/>
                </a:solidFill>
                <a:latin typeface="+mj-ea"/>
                <a:ea typeface="+mj-ea"/>
              </a:rPr>
              <a:t>所示。运行仿真文件，输出图形如图</a:t>
            </a:r>
            <a:r>
              <a:rPr lang="en-US" altLang="zh-CN" b="0" dirty="0">
                <a:solidFill>
                  <a:schemeClr val="tx1"/>
                </a:solidFill>
                <a:latin typeface="+mj-ea"/>
                <a:ea typeface="+mj-ea"/>
              </a:rPr>
              <a:t>11-39</a:t>
            </a:r>
            <a:r>
              <a:rPr lang="zh-CN" altLang="zh-CN" b="0" dirty="0">
                <a:solidFill>
                  <a:schemeClr val="tx1"/>
                </a:solidFill>
                <a:latin typeface="+mj-ea"/>
                <a:ea typeface="+mj-ea"/>
              </a:rPr>
              <a:t>所示。</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28" y="4491653"/>
            <a:ext cx="6189867" cy="2174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0966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972" y="908720"/>
            <a:ext cx="2092496" cy="400110"/>
          </a:xfrm>
          <a:prstGeom prst="rect">
            <a:avLst/>
          </a:prstGeom>
        </p:spPr>
        <p:txBody>
          <a:bodyPr wrap="none">
            <a:spAutoFit/>
          </a:bodyPr>
          <a:lstStyle/>
          <a:p>
            <a:pPr algn="l"/>
            <a:r>
              <a:rPr lang="en-US" altLang="zh-CN" dirty="0"/>
              <a:t>11.4  </a:t>
            </a:r>
            <a:r>
              <a:rPr lang="zh-CN" altLang="zh-CN" dirty="0"/>
              <a:t>调制与解调</a:t>
            </a:r>
          </a:p>
        </p:txBody>
      </p:sp>
      <p:sp>
        <p:nvSpPr>
          <p:cNvPr id="3" name="矩形 2"/>
          <p:cNvSpPr/>
          <p:nvPr/>
        </p:nvSpPr>
        <p:spPr>
          <a:xfrm>
            <a:off x="107504" y="1184829"/>
            <a:ext cx="8856984" cy="5324535"/>
          </a:xfrm>
          <a:prstGeom prst="rect">
            <a:avLst/>
          </a:prstGeom>
        </p:spPr>
        <p:txBody>
          <a:bodyPr wrap="square">
            <a:spAutoFit/>
          </a:bodyPr>
          <a:lstStyle/>
          <a:p>
            <a:pPr algn="l"/>
            <a:r>
              <a:rPr lang="zh-CN" altLang="zh-CN" b="0" dirty="0">
                <a:solidFill>
                  <a:schemeClr val="tx1"/>
                </a:solidFill>
                <a:latin typeface="+mj-ea"/>
                <a:ea typeface="+mj-ea"/>
              </a:rPr>
              <a:t>调制是将各种数字基带信号转换成适于信道传输的数字调制信号</a:t>
            </a:r>
            <a:r>
              <a:rPr lang="en-US" altLang="zh-CN" b="0" dirty="0">
                <a:solidFill>
                  <a:schemeClr val="tx1"/>
                </a:solidFill>
                <a:latin typeface="+mj-ea"/>
                <a:ea typeface="+mj-ea"/>
              </a:rPr>
              <a:t>(</a:t>
            </a:r>
            <a:r>
              <a:rPr lang="zh-CN" altLang="zh-CN" b="0" dirty="0">
                <a:solidFill>
                  <a:schemeClr val="tx1"/>
                </a:solidFill>
                <a:latin typeface="+mj-ea"/>
                <a:ea typeface="+mj-ea"/>
              </a:rPr>
              <a:t>已调信号或频带信号</a:t>
            </a:r>
            <a:r>
              <a:rPr lang="en-US" altLang="zh-CN" b="0" dirty="0">
                <a:solidFill>
                  <a:schemeClr val="tx1"/>
                </a:solidFill>
                <a:latin typeface="+mj-ea"/>
                <a:ea typeface="+mj-ea"/>
              </a:rPr>
              <a:t>)</a:t>
            </a:r>
            <a:r>
              <a:rPr lang="zh-CN" altLang="zh-CN" b="0" dirty="0">
                <a:solidFill>
                  <a:schemeClr val="tx1"/>
                </a:solidFill>
                <a:latin typeface="+mj-ea"/>
                <a:ea typeface="+mj-ea"/>
              </a:rPr>
              <a:t>；解调是将在接收端将收到的数字频带信号还原成数字基带信号。调制时域定义的就是用基带信号去控制载波信号的某个或几个参量的变化，将信息荷载在其上形成已调信号传输，而解调是调制的反过程，通过具体的方法从已调信号的参量变化中将恢复原始的基带信号。调制频域定义就是将基带信号的频谱搬移到信道通带中或者其中的某个频段上的过程，而解调是将信道中来的频带信号恢复为基带信号的反过程。</a:t>
            </a:r>
          </a:p>
          <a:p>
            <a:pPr algn="l"/>
            <a:r>
              <a:rPr lang="zh-CN" altLang="zh-CN" b="0" dirty="0">
                <a:solidFill>
                  <a:schemeClr val="tx1"/>
                </a:solidFill>
                <a:latin typeface="+mj-ea"/>
                <a:ea typeface="+mj-ea"/>
              </a:rPr>
              <a:t>根据所控制的信号参量的不同，调制可分为：调幅，使载波的幅度随着调制信号的大小变化而变化的调制方式。调频，使载波的瞬时频率随着调制信号的大小而变，而幅度保持不变的调制方式。调相，利用原始信号控制载波信号的相位。调制的目的是把要传输的模拟信号或数字信号变换成适合信道传输的信号，这就意味着把基带信号（信源）转变为一个相对基带频率而言频率非常高的带通信号。该信号称为已调信号，而基带信号称为调制信号。调制可以通过使高频载波随信号幅度的变化而改变载波的幅度、相位或者频率来实现。调制过程用于通信系统的发端。在接收端需将已调信号还原成要传输的原始信号，也就是将基带信号从载波中提取出来以便预定的接受者（信宿）处理和理解的过程。该过程称为调制解调。</a:t>
            </a:r>
          </a:p>
        </p:txBody>
      </p:sp>
    </p:spTree>
    <p:extLst>
      <p:ext uri="{BB962C8B-B14F-4D97-AF65-F5344CB8AC3E}">
        <p14:creationId xmlns:p14="http://schemas.microsoft.com/office/powerpoint/2010/main" val="3570966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980728"/>
            <a:ext cx="3844579" cy="400110"/>
          </a:xfrm>
          <a:prstGeom prst="rect">
            <a:avLst/>
          </a:prstGeom>
        </p:spPr>
        <p:txBody>
          <a:bodyPr wrap="none">
            <a:spAutoFit/>
          </a:bodyPr>
          <a:lstStyle/>
          <a:p>
            <a:r>
              <a:rPr lang="en-US" altLang="zh-CN" dirty="0"/>
              <a:t>11.4.1  </a:t>
            </a:r>
            <a:r>
              <a:rPr lang="zh-CN" altLang="zh-CN" dirty="0"/>
              <a:t>基带模型与调制通带分析</a:t>
            </a:r>
          </a:p>
        </p:txBody>
      </p:sp>
      <p:sp>
        <p:nvSpPr>
          <p:cNvPr id="3" name="矩形 2"/>
          <p:cNvSpPr/>
          <p:nvPr/>
        </p:nvSpPr>
        <p:spPr>
          <a:xfrm>
            <a:off x="107504" y="1700808"/>
            <a:ext cx="8712968" cy="3170099"/>
          </a:xfrm>
          <a:prstGeom prst="rect">
            <a:avLst/>
          </a:prstGeom>
        </p:spPr>
        <p:txBody>
          <a:bodyPr wrap="square">
            <a:spAutoFit/>
          </a:bodyPr>
          <a:lstStyle/>
          <a:p>
            <a:pPr algn="l"/>
            <a:r>
              <a:rPr lang="zh-CN" altLang="zh-CN" b="0" dirty="0">
                <a:solidFill>
                  <a:schemeClr val="tx1"/>
                </a:solidFill>
                <a:latin typeface="+mj-ea"/>
                <a:ea typeface="+mj-ea"/>
              </a:rPr>
              <a:t>调制输出信号的频谱能量一般集中在调制载波频率附近区域。直接由调制函数建立的仿真模型成为通带（</a:t>
            </a:r>
            <a:r>
              <a:rPr lang="en-US" altLang="zh-CN" b="0" dirty="0">
                <a:solidFill>
                  <a:schemeClr val="tx1"/>
                </a:solidFill>
                <a:latin typeface="+mj-ea"/>
                <a:ea typeface="+mj-ea"/>
              </a:rPr>
              <a:t>Passband</a:t>
            </a:r>
            <a:r>
              <a:rPr lang="zh-CN" altLang="zh-CN" b="0" dirty="0">
                <a:solidFill>
                  <a:schemeClr val="tx1"/>
                </a:solidFill>
                <a:latin typeface="+mj-ea"/>
                <a:ea typeface="+mj-ea"/>
              </a:rPr>
              <a:t>）调制模型。调制载波频率往往很高，在仿真中为了保证信号无失真，必须采用很高的系统仿真采样率，这样仿真步长将很小，于是系统仿真计算量和存储量将大大增加，从而影响系统仿真执行效率。</a:t>
            </a:r>
          </a:p>
          <a:p>
            <a:pPr algn="l"/>
            <a:r>
              <a:rPr lang="zh-CN" altLang="zh-CN" b="0" dirty="0">
                <a:solidFill>
                  <a:schemeClr val="tx1"/>
                </a:solidFill>
                <a:latin typeface="+mj-ea"/>
                <a:ea typeface="+mj-ea"/>
              </a:rPr>
              <a:t>改进的方法将调制信号用等效的复低通信号表示。由于等效复低通信号的最高频率远远小于调制载波频率，相应的系统仿真采样率也就大大下降了。等效复低通信号分析方法即采用复包络方法，相应调制器等效低通模型为调制器基带（</a:t>
            </a:r>
            <a:r>
              <a:rPr lang="en-US" altLang="zh-CN" b="0" dirty="0">
                <a:solidFill>
                  <a:schemeClr val="tx1"/>
                </a:solidFill>
                <a:latin typeface="+mj-ea"/>
                <a:ea typeface="+mj-ea"/>
              </a:rPr>
              <a:t>Baseband</a:t>
            </a:r>
            <a:r>
              <a:rPr lang="zh-CN" altLang="zh-CN" b="0" dirty="0">
                <a:solidFill>
                  <a:schemeClr val="tx1"/>
                </a:solidFill>
                <a:latin typeface="+mj-ea"/>
                <a:ea typeface="+mj-ea"/>
              </a:rPr>
              <a:t>）模型。</a:t>
            </a:r>
          </a:p>
          <a:p>
            <a:pPr algn="l"/>
            <a:r>
              <a:rPr lang="zh-CN" altLang="zh-CN" b="0" dirty="0">
                <a:solidFill>
                  <a:schemeClr val="tx1"/>
                </a:solidFill>
                <a:latin typeface="+mj-ea"/>
                <a:ea typeface="+mj-ea"/>
              </a:rPr>
              <a:t>设任意正弦波调制输出信号为</a:t>
            </a:r>
            <a:endParaRPr lang="zh-CN" altLang="en-US" b="0" dirty="0">
              <a:solidFill>
                <a:schemeClr val="tx1"/>
              </a:solidFill>
              <a:latin typeface="+mj-ea"/>
              <a:ea typeface="+mj-ea"/>
            </a:endParaRPr>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752" y="4903969"/>
            <a:ext cx="2661616" cy="184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0966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052736"/>
            <a:ext cx="4031873" cy="400110"/>
          </a:xfrm>
          <a:prstGeom prst="rect">
            <a:avLst/>
          </a:prstGeom>
        </p:spPr>
        <p:txBody>
          <a:bodyPr wrap="none">
            <a:spAutoFit/>
          </a:bodyPr>
          <a:lstStyle/>
          <a:p>
            <a:pPr algn="l"/>
            <a:r>
              <a:rPr lang="en-US" altLang="zh-CN" b="0" dirty="0">
                <a:solidFill>
                  <a:schemeClr val="tx1"/>
                </a:solidFill>
                <a:latin typeface="+mj-ea"/>
                <a:ea typeface="+mj-ea"/>
              </a:rPr>
              <a:t>11.4.2  </a:t>
            </a:r>
            <a:r>
              <a:rPr lang="zh-CN" altLang="zh-CN" b="0" dirty="0">
                <a:solidFill>
                  <a:schemeClr val="tx1"/>
                </a:solidFill>
                <a:latin typeface="+mj-ea"/>
                <a:ea typeface="+mj-ea"/>
              </a:rPr>
              <a:t>解调与模拟调制模型分析</a:t>
            </a:r>
          </a:p>
        </p:txBody>
      </p:sp>
      <p:sp>
        <p:nvSpPr>
          <p:cNvPr id="3" name="矩形 2"/>
          <p:cNvSpPr/>
          <p:nvPr/>
        </p:nvSpPr>
        <p:spPr>
          <a:xfrm>
            <a:off x="323528" y="1453934"/>
            <a:ext cx="8712968" cy="1631216"/>
          </a:xfrm>
          <a:prstGeom prst="rect">
            <a:avLst/>
          </a:prstGeom>
        </p:spPr>
        <p:txBody>
          <a:bodyPr wrap="square">
            <a:spAutoFit/>
          </a:bodyPr>
          <a:lstStyle/>
          <a:p>
            <a:pPr algn="l"/>
            <a:r>
              <a:rPr lang="en-US" altLang="zh-CN" b="0" dirty="0">
                <a:solidFill>
                  <a:schemeClr val="tx1"/>
                </a:solidFill>
                <a:latin typeface="+mj-ea"/>
                <a:ea typeface="+mj-ea"/>
              </a:rPr>
              <a:t>MATLAB</a:t>
            </a:r>
            <a:r>
              <a:rPr lang="zh-CN" altLang="zh-CN" b="0" dirty="0">
                <a:solidFill>
                  <a:schemeClr val="tx1"/>
                </a:solidFill>
                <a:latin typeface="+mj-ea"/>
                <a:ea typeface="+mj-ea"/>
              </a:rPr>
              <a:t>提供了很多解调与模拟调制模型分析的模块，具体如下：</a:t>
            </a:r>
          </a:p>
          <a:p>
            <a:pPr algn="l"/>
            <a:r>
              <a:rPr lang="zh-CN" altLang="zh-CN" b="0" dirty="0" smtClean="0">
                <a:solidFill>
                  <a:schemeClr val="tx1"/>
                </a:solidFill>
                <a:latin typeface="+mj-ea"/>
                <a:ea typeface="+mj-ea"/>
              </a:rPr>
              <a:t>（</a:t>
            </a:r>
            <a:r>
              <a:rPr lang="en-US" altLang="zh-CN" b="0" dirty="0">
                <a:solidFill>
                  <a:schemeClr val="tx1"/>
                </a:solidFill>
                <a:latin typeface="+mj-ea"/>
                <a:ea typeface="+mj-ea"/>
              </a:rPr>
              <a:t>1</a:t>
            </a:r>
            <a:r>
              <a:rPr lang="zh-CN" altLang="zh-CN" b="0" dirty="0">
                <a:solidFill>
                  <a:schemeClr val="tx1"/>
                </a:solidFill>
                <a:latin typeface="+mj-ea"/>
                <a:ea typeface="+mj-ea"/>
              </a:rPr>
              <a:t>）</a:t>
            </a:r>
            <a:r>
              <a:rPr lang="en-US" altLang="zh-CN" b="0" dirty="0">
                <a:solidFill>
                  <a:schemeClr val="tx1"/>
                </a:solidFill>
                <a:latin typeface="+mj-ea"/>
                <a:ea typeface="+mj-ea"/>
              </a:rPr>
              <a:t>DSB AM</a:t>
            </a:r>
            <a:r>
              <a:rPr lang="zh-CN" altLang="zh-CN" b="0" dirty="0">
                <a:solidFill>
                  <a:schemeClr val="tx1"/>
                </a:solidFill>
                <a:latin typeface="+mj-ea"/>
                <a:ea typeface="+mj-ea"/>
              </a:rPr>
              <a:t>调制</a:t>
            </a:r>
          </a:p>
          <a:p>
            <a:pPr algn="l"/>
            <a:r>
              <a:rPr lang="en-US" altLang="zh-CN" b="0" dirty="0" smtClean="0">
                <a:solidFill>
                  <a:schemeClr val="tx1"/>
                </a:solidFill>
                <a:latin typeface="+mj-ea"/>
                <a:ea typeface="+mj-ea"/>
              </a:rPr>
              <a:t>DSB </a:t>
            </a:r>
            <a:r>
              <a:rPr lang="en-US" altLang="zh-CN" b="0" dirty="0">
                <a:solidFill>
                  <a:schemeClr val="tx1"/>
                </a:solidFill>
                <a:latin typeface="+mj-ea"/>
                <a:ea typeface="+mj-ea"/>
              </a:rPr>
              <a:t>AM</a:t>
            </a:r>
            <a:r>
              <a:rPr lang="zh-CN" altLang="zh-CN" b="0" dirty="0">
                <a:solidFill>
                  <a:schemeClr val="tx1"/>
                </a:solidFill>
                <a:latin typeface="+mj-ea"/>
                <a:ea typeface="+mj-ea"/>
              </a:rPr>
              <a:t>调制模块对输入信号进行双边带幅度调制。输出为通带表示的调制信号，输入和输出信号都是基于采样的实数标量信号。</a:t>
            </a:r>
          </a:p>
          <a:p>
            <a:pPr algn="l"/>
            <a:r>
              <a:rPr lang="zh-CN" altLang="zh-CN" b="0" dirty="0" smtClean="0">
                <a:solidFill>
                  <a:schemeClr val="tx1"/>
                </a:solidFill>
                <a:latin typeface="+mj-ea"/>
                <a:ea typeface="+mj-ea"/>
              </a:rPr>
              <a:t>模块</a:t>
            </a:r>
            <a:r>
              <a:rPr lang="zh-CN" altLang="zh-CN" b="0" dirty="0">
                <a:solidFill>
                  <a:schemeClr val="tx1"/>
                </a:solidFill>
                <a:latin typeface="+mj-ea"/>
                <a:ea typeface="+mj-ea"/>
              </a:rPr>
              <a:t>中，如果输入一个时间函数</a:t>
            </a:r>
            <a:endParaRPr lang="zh-CN" altLang="en-US" b="0" dirty="0">
              <a:solidFill>
                <a:schemeClr val="tx1"/>
              </a:solidFill>
              <a:latin typeface="+mj-ea"/>
              <a:ea typeface="+mj-ea"/>
            </a:endParaRPr>
          </a:p>
        </p:txBody>
      </p:sp>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454189"/>
            <a:ext cx="432048" cy="36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043608" y="3454189"/>
            <a:ext cx="1467068" cy="400110"/>
          </a:xfrm>
          <a:prstGeom prst="rect">
            <a:avLst/>
          </a:prstGeom>
        </p:spPr>
        <p:txBody>
          <a:bodyPr wrap="none">
            <a:spAutoFit/>
          </a:bodyPr>
          <a:lstStyle/>
          <a:p>
            <a:pPr algn="l"/>
            <a:r>
              <a:rPr lang="zh-CN" altLang="zh-CN" b="0" dirty="0">
                <a:solidFill>
                  <a:schemeClr val="tx1"/>
                </a:solidFill>
                <a:latin typeface="+mj-ea"/>
                <a:ea typeface="+mj-ea"/>
              </a:rPr>
              <a:t>，则输出为</a:t>
            </a:r>
            <a:endParaRPr lang="zh-CN" altLang="en-US" b="0" dirty="0">
              <a:solidFill>
                <a:schemeClr val="tx1"/>
              </a:solidFill>
              <a:latin typeface="+mj-ea"/>
              <a:ea typeface="+mj-ea"/>
            </a:endParaRPr>
          </a:p>
        </p:txBody>
      </p:sp>
      <p:pic>
        <p:nvPicPr>
          <p:cNvPr id="327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808" y="3454189"/>
            <a:ext cx="2912996" cy="47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342804" y="3473403"/>
            <a:ext cx="1210588" cy="400110"/>
          </a:xfrm>
          <a:prstGeom prst="rect">
            <a:avLst/>
          </a:prstGeom>
        </p:spPr>
        <p:txBody>
          <a:bodyPr wrap="none">
            <a:spAutoFit/>
          </a:bodyPr>
          <a:lstStyle/>
          <a:p>
            <a:pPr algn="l"/>
            <a:r>
              <a:rPr lang="zh-CN" altLang="zh-CN" b="0" dirty="0">
                <a:solidFill>
                  <a:schemeClr val="tx1"/>
                </a:solidFill>
                <a:latin typeface="+mj-ea"/>
                <a:ea typeface="+mj-ea"/>
              </a:rPr>
              <a:t>。其中，</a:t>
            </a:r>
            <a:endParaRPr lang="zh-CN" altLang="en-US" b="0" dirty="0">
              <a:solidFill>
                <a:schemeClr val="tx1"/>
              </a:solidFill>
              <a:latin typeface="+mj-ea"/>
              <a:ea typeface="+mj-ea"/>
            </a:endParaRPr>
          </a:p>
        </p:txBody>
      </p:sp>
      <p:pic>
        <p:nvPicPr>
          <p:cNvPr id="327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1302" y="3468290"/>
            <a:ext cx="304180" cy="44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93408" y="3930861"/>
            <a:ext cx="3903633" cy="400110"/>
          </a:xfrm>
          <a:prstGeom prst="rect">
            <a:avLst/>
          </a:prstGeom>
        </p:spPr>
        <p:txBody>
          <a:bodyPr wrap="non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Input signal offset</a:t>
            </a:r>
            <a:r>
              <a:rPr lang="zh-CN" altLang="zh-CN" b="0" dirty="0">
                <a:solidFill>
                  <a:schemeClr val="tx1"/>
                </a:solidFill>
                <a:latin typeface="+mj-ea"/>
                <a:ea typeface="+mj-ea"/>
              </a:rPr>
              <a:t>”参数；</a:t>
            </a:r>
            <a:endParaRPr lang="zh-CN" altLang="en-US" b="0" dirty="0">
              <a:solidFill>
                <a:schemeClr val="tx1"/>
              </a:solidFill>
              <a:latin typeface="+mj-ea"/>
              <a:ea typeface="+mj-ea"/>
            </a:endParaRPr>
          </a:p>
        </p:txBody>
      </p:sp>
      <p:pic>
        <p:nvPicPr>
          <p:cNvPr id="327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9904" y="3984409"/>
            <a:ext cx="348704" cy="50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471126" y="3984409"/>
            <a:ext cx="3903633" cy="400110"/>
          </a:xfrm>
          <a:prstGeom prst="rect">
            <a:avLst/>
          </a:prstGeom>
        </p:spPr>
        <p:txBody>
          <a:bodyPr wrap="none">
            <a:spAutoFit/>
          </a:bodyPr>
          <a:lstStyle/>
          <a:p>
            <a:pPr algn="l"/>
            <a:r>
              <a:rPr lang="zh-CN" altLang="zh-CN" b="0" dirty="0">
                <a:solidFill>
                  <a:schemeClr val="tx1"/>
                </a:solidFill>
                <a:latin typeface="+mj-ea"/>
                <a:ea typeface="+mj-ea"/>
              </a:rPr>
              <a:t>为“</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a:t>
            </a:r>
            <a:endParaRPr lang="zh-CN" altLang="en-US" b="0" dirty="0">
              <a:solidFill>
                <a:schemeClr val="tx1"/>
              </a:solidFill>
              <a:latin typeface="+mj-ea"/>
              <a:ea typeface="+mj-ea"/>
            </a:endParaRPr>
          </a:p>
        </p:txBody>
      </p:sp>
      <p:pic>
        <p:nvPicPr>
          <p:cNvPr id="3277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576" y="4392086"/>
            <a:ext cx="203868" cy="30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043608" y="4330971"/>
            <a:ext cx="4416594" cy="400110"/>
          </a:xfrm>
          <a:prstGeom prst="rect">
            <a:avLst/>
          </a:prstGeom>
        </p:spPr>
        <p:txBody>
          <a:bodyPr wrap="none">
            <a:spAutoFit/>
          </a:bodyPr>
          <a:lstStyle/>
          <a:p>
            <a:pPr algn="l"/>
            <a:r>
              <a:rPr lang="zh-CN" altLang="zh-CN" b="0" dirty="0">
                <a:solidFill>
                  <a:schemeClr val="tx1"/>
                </a:solidFill>
                <a:latin typeface="+mj-ea"/>
                <a:ea typeface="+mj-ea"/>
              </a:rPr>
              <a:t>为“</a:t>
            </a:r>
            <a:r>
              <a:rPr lang="en-US" altLang="zh-CN" b="0" dirty="0">
                <a:solidFill>
                  <a:schemeClr val="tx1"/>
                </a:solidFill>
                <a:latin typeface="+mj-ea"/>
                <a:ea typeface="+mj-ea"/>
              </a:rPr>
              <a:t>Initial phase</a:t>
            </a:r>
            <a:r>
              <a:rPr lang="zh-CN" altLang="zh-CN" b="0" dirty="0">
                <a:solidFill>
                  <a:schemeClr val="tx1"/>
                </a:solidFill>
                <a:latin typeface="+mj-ea"/>
                <a:ea typeface="+mj-ea"/>
              </a:rPr>
              <a:t>”参数。通常设定</a:t>
            </a:r>
            <a:endParaRPr lang="zh-CN" altLang="en-US" b="0" dirty="0">
              <a:solidFill>
                <a:schemeClr val="tx1"/>
              </a:solidFill>
              <a:latin typeface="+mj-ea"/>
              <a:ea typeface="+mj-ea"/>
            </a:endParaRPr>
          </a:p>
        </p:txBody>
      </p:sp>
      <p:pic>
        <p:nvPicPr>
          <p:cNvPr id="3277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8991" y="4358963"/>
            <a:ext cx="323528" cy="47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504568" y="4367340"/>
            <a:ext cx="1467068" cy="400110"/>
          </a:xfrm>
          <a:prstGeom prst="rect">
            <a:avLst/>
          </a:prstGeom>
        </p:spPr>
        <p:txBody>
          <a:bodyPr wrap="none">
            <a:spAutoFit/>
          </a:bodyPr>
          <a:lstStyle/>
          <a:p>
            <a:pPr algn="l"/>
            <a:r>
              <a:rPr lang="zh-CN" altLang="zh-CN" b="0" dirty="0">
                <a:solidFill>
                  <a:schemeClr val="tx1"/>
                </a:solidFill>
                <a:latin typeface="+mj-ea"/>
                <a:ea typeface="+mj-ea"/>
              </a:rPr>
              <a:t>为输入信号</a:t>
            </a:r>
            <a:endParaRPr lang="zh-CN" altLang="en-US" b="0" dirty="0">
              <a:solidFill>
                <a:schemeClr val="tx1"/>
              </a:solidFill>
              <a:latin typeface="+mj-ea"/>
              <a:ea typeface="+mj-ea"/>
            </a:endParaRPr>
          </a:p>
        </p:txBody>
      </p:sp>
      <p:pic>
        <p:nvPicPr>
          <p:cNvPr id="3277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6" y="4413042"/>
            <a:ext cx="463144" cy="39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611560" y="4803820"/>
            <a:ext cx="3518912" cy="400110"/>
          </a:xfrm>
          <a:prstGeom prst="rect">
            <a:avLst/>
          </a:prstGeom>
        </p:spPr>
        <p:txBody>
          <a:bodyPr wrap="none">
            <a:spAutoFit/>
          </a:bodyPr>
          <a:lstStyle/>
          <a:p>
            <a:pPr algn="l"/>
            <a:r>
              <a:rPr lang="zh-CN" altLang="zh-CN" b="0" dirty="0">
                <a:solidFill>
                  <a:schemeClr val="tx1"/>
                </a:solidFill>
                <a:latin typeface="+mj-ea"/>
                <a:ea typeface="+mj-ea"/>
              </a:rPr>
              <a:t>的负值部分最小值的绝对值。</a:t>
            </a:r>
          </a:p>
        </p:txBody>
      </p:sp>
    </p:spTree>
    <p:extLst>
      <p:ext uri="{BB962C8B-B14F-4D97-AF65-F5344CB8AC3E}">
        <p14:creationId xmlns:p14="http://schemas.microsoft.com/office/powerpoint/2010/main" val="3570966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052736"/>
            <a:ext cx="8568952" cy="1631216"/>
          </a:xfrm>
          <a:prstGeom prst="rect">
            <a:avLst/>
          </a:prstGeom>
        </p:spPr>
        <p:txBody>
          <a:bodyPr wrap="square">
            <a:spAutoFit/>
          </a:bodyPr>
          <a:lstStyle/>
          <a:p>
            <a:pPr algn="l"/>
            <a:r>
              <a:rPr lang="zh-CN" altLang="zh-CN" b="0" dirty="0">
                <a:solidFill>
                  <a:schemeClr val="tx1"/>
                </a:solidFill>
                <a:latin typeface="+mj-ea"/>
                <a:ea typeface="+mj-ea"/>
              </a:rPr>
              <a:t>在通常情况下，“</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”参数项要比信号的最高频率高很多。根据莱奎斯特采样理论，模型中采样时间的倒数必须大于“</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”参数项的两倍。</a:t>
            </a:r>
          </a:p>
          <a:p>
            <a:pPr algn="l"/>
            <a:r>
              <a:rPr lang="en-US" altLang="zh-CN" b="0" dirty="0" smtClean="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DSB AM</a:t>
            </a:r>
            <a:r>
              <a:rPr lang="zh-CN" altLang="zh-CN" b="0" dirty="0">
                <a:solidFill>
                  <a:schemeClr val="tx1"/>
                </a:solidFill>
                <a:latin typeface="+mj-ea"/>
                <a:ea typeface="+mj-ea"/>
              </a:rPr>
              <a:t>调制模块如图</a:t>
            </a:r>
            <a:r>
              <a:rPr lang="en-US" altLang="zh-CN" b="0" dirty="0">
                <a:solidFill>
                  <a:schemeClr val="tx1"/>
                </a:solidFill>
                <a:latin typeface="+mj-ea"/>
                <a:ea typeface="+mj-ea"/>
              </a:rPr>
              <a:t>11-40</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a:t>
            </a:r>
            <a:r>
              <a:rPr lang="en-US" altLang="zh-CN" b="0" dirty="0">
                <a:solidFill>
                  <a:schemeClr val="tx1"/>
                </a:solidFill>
                <a:latin typeface="+mj-ea"/>
                <a:ea typeface="+mj-ea"/>
              </a:rPr>
              <a:t>DSB AM</a:t>
            </a:r>
            <a:r>
              <a:rPr lang="zh-CN" altLang="zh-CN" b="0" dirty="0">
                <a:solidFill>
                  <a:schemeClr val="tx1"/>
                </a:solidFill>
                <a:latin typeface="+mj-ea"/>
                <a:ea typeface="+mj-ea"/>
              </a:rPr>
              <a:t>调制模块，弹出属性设置菜单，如图</a:t>
            </a:r>
            <a:r>
              <a:rPr lang="en-US" altLang="zh-CN" b="0" dirty="0">
                <a:solidFill>
                  <a:schemeClr val="tx1"/>
                </a:solidFill>
                <a:latin typeface="+mj-ea"/>
                <a:ea typeface="+mj-ea"/>
              </a:rPr>
              <a:t>11-41</a:t>
            </a:r>
            <a:r>
              <a:rPr lang="zh-CN" altLang="zh-CN" b="0" dirty="0">
                <a:solidFill>
                  <a:schemeClr val="tx1"/>
                </a:solidFill>
                <a:latin typeface="+mj-ea"/>
                <a:ea typeface="+mj-ea"/>
              </a:rPr>
              <a:t>所示。</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3" y="2924944"/>
            <a:ext cx="6607175" cy="3268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0966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1052736"/>
            <a:ext cx="6696744" cy="707886"/>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11-41</a:t>
            </a:r>
            <a:r>
              <a:rPr lang="zh-CN" altLang="zh-CN" b="0" dirty="0">
                <a:solidFill>
                  <a:schemeClr val="tx1"/>
                </a:solidFill>
                <a:latin typeface="+mj-ea"/>
                <a:ea typeface="+mj-ea"/>
              </a:rPr>
              <a:t>所示，</a:t>
            </a:r>
          </a:p>
          <a:p>
            <a:pPr algn="l"/>
            <a:r>
              <a:rPr lang="zh-CN" altLang="zh-CN" b="0" dirty="0" smtClean="0">
                <a:solidFill>
                  <a:schemeClr val="tx1"/>
                </a:solidFill>
                <a:latin typeface="+mj-ea"/>
                <a:ea typeface="+mj-ea"/>
              </a:rPr>
              <a:t>“</a:t>
            </a:r>
            <a:r>
              <a:rPr lang="en-US" altLang="zh-CN" b="0" dirty="0">
                <a:solidFill>
                  <a:schemeClr val="tx1"/>
                </a:solidFill>
                <a:latin typeface="+mj-ea"/>
                <a:ea typeface="+mj-ea"/>
              </a:rPr>
              <a:t>Input signal offset</a:t>
            </a:r>
            <a:r>
              <a:rPr lang="zh-CN" altLang="zh-CN" b="0" dirty="0">
                <a:solidFill>
                  <a:schemeClr val="tx1"/>
                </a:solidFill>
                <a:latin typeface="+mj-ea"/>
                <a:ea typeface="+mj-ea"/>
              </a:rPr>
              <a:t>”参数选项：设定补偿因子</a:t>
            </a:r>
            <a:endParaRPr lang="zh-CN" altLang="en-US" b="0" dirty="0">
              <a:solidFill>
                <a:schemeClr val="tx1"/>
              </a:solidFill>
              <a:latin typeface="+mj-ea"/>
              <a:ea typeface="+mj-ea"/>
            </a:endParaRPr>
          </a:p>
        </p:txBody>
      </p:sp>
      <p:pic>
        <p:nvPicPr>
          <p:cNvPr id="348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4918" y="1393016"/>
            <a:ext cx="251520" cy="36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67544" y="1842187"/>
            <a:ext cx="4801314" cy="400110"/>
          </a:xfrm>
          <a:prstGeom prst="rect">
            <a:avLst/>
          </a:prstGeom>
        </p:spPr>
        <p:txBody>
          <a:bodyPr wrap="none">
            <a:spAutoFit/>
          </a:bodyPr>
          <a:lstStyle/>
          <a:p>
            <a:pPr algn="l"/>
            <a:r>
              <a:rPr lang="zh-CN" altLang="zh-CN" b="0" dirty="0">
                <a:solidFill>
                  <a:schemeClr val="tx1"/>
                </a:solidFill>
                <a:latin typeface="+mj-ea"/>
                <a:ea typeface="+mj-ea"/>
              </a:rPr>
              <a:t>应该大于等于输入信号最小值的绝对值。</a:t>
            </a:r>
          </a:p>
        </p:txBody>
      </p:sp>
      <p:sp>
        <p:nvSpPr>
          <p:cNvPr id="6" name="矩形 5"/>
          <p:cNvSpPr/>
          <p:nvPr/>
        </p:nvSpPr>
        <p:spPr>
          <a:xfrm>
            <a:off x="582200" y="2242297"/>
            <a:ext cx="6438071" cy="1015663"/>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”参数选项：设定载波频率。</a:t>
            </a:r>
          </a:p>
          <a:p>
            <a:pPr algn="l"/>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”参数选项：设定载波频率初始化相位。</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DSB AM</a:t>
            </a:r>
            <a:r>
              <a:rPr lang="zh-CN" altLang="zh-CN" b="0" dirty="0">
                <a:solidFill>
                  <a:schemeClr val="tx1"/>
                </a:solidFill>
                <a:latin typeface="+mj-ea"/>
                <a:ea typeface="+mj-ea"/>
              </a:rPr>
              <a:t>调制模块模型，如图</a:t>
            </a:r>
            <a:r>
              <a:rPr lang="en-US" altLang="zh-CN" b="0" dirty="0">
                <a:solidFill>
                  <a:schemeClr val="tx1"/>
                </a:solidFill>
                <a:latin typeface="+mj-ea"/>
                <a:ea typeface="+mj-ea"/>
              </a:rPr>
              <a:t>11-42</a:t>
            </a:r>
            <a:r>
              <a:rPr lang="zh-CN" altLang="zh-CN" b="0" dirty="0">
                <a:solidFill>
                  <a:schemeClr val="tx1"/>
                </a:solidFill>
                <a:latin typeface="+mj-ea"/>
                <a:ea typeface="+mj-ea"/>
              </a:rPr>
              <a:t>所示。</a:t>
            </a:r>
          </a:p>
        </p:txBody>
      </p:sp>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369" y="3717032"/>
            <a:ext cx="4343400" cy="2233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0966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980728"/>
            <a:ext cx="8424936" cy="1015663"/>
          </a:xfrm>
          <a:prstGeom prst="rect">
            <a:avLst/>
          </a:prstGeom>
        </p:spPr>
        <p:txBody>
          <a:bodyPr wrap="square">
            <a:spAutoFit/>
          </a:bodyPr>
          <a:lstStyle/>
          <a:p>
            <a:pPr algn="l"/>
            <a:r>
              <a:rPr lang="zh-CN" altLang="zh-CN" b="0" dirty="0">
                <a:solidFill>
                  <a:schemeClr val="tx1"/>
                </a:solidFill>
                <a:latin typeface="+mj-ea"/>
                <a:ea typeface="+mj-ea"/>
              </a:rPr>
              <a:t>采用系统默认输入，运行仿真文件，输出图形如图</a:t>
            </a:r>
            <a:r>
              <a:rPr lang="en-US" altLang="zh-CN" b="0" dirty="0">
                <a:solidFill>
                  <a:schemeClr val="tx1"/>
                </a:solidFill>
                <a:latin typeface="+mj-ea"/>
                <a:ea typeface="+mj-ea"/>
              </a:rPr>
              <a:t>11-43</a:t>
            </a:r>
            <a:r>
              <a:rPr lang="zh-CN" altLang="zh-CN" b="0" dirty="0">
                <a:solidFill>
                  <a:schemeClr val="tx1"/>
                </a:solidFill>
                <a:latin typeface="+mj-ea"/>
                <a:ea typeface="+mj-ea"/>
              </a:rPr>
              <a:t>所示。</a:t>
            </a:r>
          </a:p>
          <a:p>
            <a:pPr algn="l"/>
            <a:r>
              <a:rPr lang="zh-CN" altLang="zh-CN" b="0" dirty="0" smtClean="0">
                <a:solidFill>
                  <a:schemeClr val="tx1"/>
                </a:solidFill>
                <a:latin typeface="+mj-ea"/>
                <a:ea typeface="+mj-ea"/>
              </a:rPr>
              <a:t>修改</a:t>
            </a:r>
            <a:r>
              <a:rPr lang="zh-CN" altLang="zh-CN" b="0" dirty="0">
                <a:solidFill>
                  <a:schemeClr val="tx1"/>
                </a:solidFill>
                <a:latin typeface="+mj-ea"/>
                <a:ea typeface="+mj-ea"/>
              </a:rPr>
              <a:t>“</a:t>
            </a:r>
            <a:r>
              <a:rPr lang="en-US" altLang="zh-CN" b="0" dirty="0">
                <a:solidFill>
                  <a:schemeClr val="tx1"/>
                </a:solidFill>
                <a:latin typeface="+mj-ea"/>
                <a:ea typeface="+mj-ea"/>
              </a:rPr>
              <a:t>Input signal offset</a:t>
            </a:r>
            <a:r>
              <a:rPr lang="zh-CN" altLang="zh-CN" b="0" dirty="0">
                <a:solidFill>
                  <a:schemeClr val="tx1"/>
                </a:solidFill>
                <a:latin typeface="+mj-ea"/>
                <a:ea typeface="+mj-ea"/>
              </a:rPr>
              <a:t>”参数选项值为</a:t>
            </a:r>
            <a:r>
              <a:rPr lang="en-US" altLang="zh-CN" b="0" dirty="0">
                <a:solidFill>
                  <a:schemeClr val="tx1"/>
                </a:solidFill>
                <a:latin typeface="+mj-ea"/>
                <a:ea typeface="+mj-ea"/>
              </a:rPr>
              <a:t>100</a:t>
            </a:r>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”参数选项值为</a:t>
            </a:r>
            <a:r>
              <a:rPr lang="en-US" altLang="zh-CN" b="0" dirty="0">
                <a:solidFill>
                  <a:schemeClr val="tx1"/>
                </a:solidFill>
                <a:latin typeface="+mj-ea"/>
                <a:ea typeface="+mj-ea"/>
              </a:rPr>
              <a:t>pi/3</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11-44</a:t>
            </a:r>
            <a:r>
              <a:rPr lang="zh-CN" altLang="zh-CN" b="0" dirty="0">
                <a:solidFill>
                  <a:schemeClr val="tx1"/>
                </a:solidFill>
                <a:latin typeface="+mj-ea"/>
                <a:ea typeface="+mj-ea"/>
              </a:rPr>
              <a:t>所示。</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505" y="1996391"/>
            <a:ext cx="7346950" cy="2239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7143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980728"/>
            <a:ext cx="8784976" cy="2862322"/>
          </a:xfrm>
          <a:prstGeom prst="rect">
            <a:avLst/>
          </a:prstGeom>
        </p:spPr>
        <p:txBody>
          <a:bodyPr wrap="square">
            <a:spAutoFit/>
          </a:bodyPr>
          <a:lstStyle/>
          <a:p>
            <a:pPr algn="l"/>
            <a:r>
              <a:rPr lang="en-US" altLang="zh-CN" b="0" dirty="0">
                <a:solidFill>
                  <a:schemeClr val="tx1"/>
                </a:solidFill>
                <a:latin typeface="+mj-ea"/>
                <a:ea typeface="+mj-ea"/>
              </a:rPr>
              <a:t>2</a:t>
            </a:r>
            <a:r>
              <a:rPr lang="zh-CN" altLang="zh-CN" b="0" dirty="0">
                <a:solidFill>
                  <a:schemeClr val="tx1"/>
                </a:solidFill>
                <a:latin typeface="+mj-ea"/>
                <a:ea typeface="+mj-ea"/>
              </a:rPr>
              <a:t>）</a:t>
            </a:r>
            <a:r>
              <a:rPr lang="en-US" altLang="zh-CN" b="0" dirty="0">
                <a:solidFill>
                  <a:schemeClr val="tx1"/>
                </a:solidFill>
                <a:latin typeface="+mj-ea"/>
                <a:ea typeface="+mj-ea"/>
              </a:rPr>
              <a:t>DSB AM</a:t>
            </a:r>
            <a:r>
              <a:rPr lang="zh-CN" altLang="zh-CN" b="0" dirty="0">
                <a:solidFill>
                  <a:schemeClr val="tx1"/>
                </a:solidFill>
                <a:latin typeface="+mj-ea"/>
                <a:ea typeface="+mj-ea"/>
              </a:rPr>
              <a:t>解调</a:t>
            </a:r>
          </a:p>
          <a:p>
            <a:pPr algn="l"/>
            <a:r>
              <a:rPr lang="en-US" altLang="zh-CN" b="0" dirty="0">
                <a:solidFill>
                  <a:schemeClr val="tx1"/>
                </a:solidFill>
                <a:latin typeface="+mj-ea"/>
                <a:ea typeface="+mj-ea"/>
              </a:rPr>
              <a:t>DSB AM</a:t>
            </a:r>
            <a:r>
              <a:rPr lang="zh-CN" altLang="zh-CN" b="0" dirty="0">
                <a:solidFill>
                  <a:schemeClr val="tx1"/>
                </a:solidFill>
                <a:latin typeface="+mj-ea"/>
                <a:ea typeface="+mj-ea"/>
              </a:rPr>
              <a:t>解调模块对双边带幅度调制的信号进行解调。输入信号为通带表示的调制信号，输入和输出信号都是基于采样的实数标量信号。</a:t>
            </a:r>
          </a:p>
          <a:p>
            <a:pPr algn="l"/>
            <a:r>
              <a:rPr lang="zh-CN" altLang="zh-CN" b="0" dirty="0">
                <a:solidFill>
                  <a:schemeClr val="tx1"/>
                </a:solidFill>
                <a:latin typeface="+mj-ea"/>
                <a:ea typeface="+mj-ea"/>
              </a:rPr>
              <a:t>在解调过程中，</a:t>
            </a:r>
            <a:r>
              <a:rPr lang="en-US" altLang="zh-CN" b="0" dirty="0">
                <a:solidFill>
                  <a:schemeClr val="tx1"/>
                </a:solidFill>
                <a:latin typeface="+mj-ea"/>
                <a:ea typeface="+mj-ea"/>
              </a:rPr>
              <a:t>DSB AM </a:t>
            </a:r>
            <a:r>
              <a:rPr lang="zh-CN" altLang="zh-CN" b="0" dirty="0">
                <a:solidFill>
                  <a:schemeClr val="tx1"/>
                </a:solidFill>
                <a:latin typeface="+mj-ea"/>
                <a:ea typeface="+mj-ea"/>
              </a:rPr>
              <a:t>解调模块便成了低通滤波器。在通常情况下，“</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”参数项要比信号的最高频率高很多。根据莱奎斯特采样理论，模型中采样时间的倒数必须大于“</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”参数项的两倍。</a:t>
            </a:r>
          </a:p>
          <a:p>
            <a:pPr algn="l"/>
            <a:r>
              <a:rPr lang="en-US" altLang="zh-CN" b="0" dirty="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DSB AM</a:t>
            </a:r>
            <a:r>
              <a:rPr lang="zh-CN" altLang="zh-CN" b="0" dirty="0">
                <a:solidFill>
                  <a:schemeClr val="tx1"/>
                </a:solidFill>
                <a:latin typeface="+mj-ea"/>
                <a:ea typeface="+mj-ea"/>
              </a:rPr>
              <a:t>解调模块如图</a:t>
            </a:r>
            <a:r>
              <a:rPr lang="en-US" altLang="zh-CN" b="0" dirty="0">
                <a:solidFill>
                  <a:schemeClr val="tx1"/>
                </a:solidFill>
                <a:latin typeface="+mj-ea"/>
                <a:ea typeface="+mj-ea"/>
              </a:rPr>
              <a:t>11-45</a:t>
            </a:r>
            <a:r>
              <a:rPr lang="zh-CN" altLang="zh-CN" b="0" dirty="0">
                <a:solidFill>
                  <a:schemeClr val="tx1"/>
                </a:solidFill>
                <a:latin typeface="+mj-ea"/>
                <a:ea typeface="+mj-ea"/>
              </a:rPr>
              <a:t>所示。双击</a:t>
            </a:r>
            <a:r>
              <a:rPr lang="en-US" altLang="zh-CN" b="0" dirty="0">
                <a:solidFill>
                  <a:schemeClr val="tx1"/>
                </a:solidFill>
                <a:latin typeface="+mj-ea"/>
                <a:ea typeface="+mj-ea"/>
              </a:rPr>
              <a:t>DSB AM</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11-46</a:t>
            </a:r>
            <a:r>
              <a:rPr lang="zh-CN" altLang="zh-CN" b="0" dirty="0">
                <a:solidFill>
                  <a:schemeClr val="tx1"/>
                </a:solidFill>
                <a:latin typeface="+mj-ea"/>
                <a:ea typeface="+mj-ea"/>
              </a:rPr>
              <a:t>所示。</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803838"/>
            <a:ext cx="5528320" cy="2879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7143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08720"/>
            <a:ext cx="8712968" cy="3785652"/>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11-46</a:t>
            </a:r>
            <a:r>
              <a:rPr lang="zh-CN" altLang="zh-CN" b="0" dirty="0">
                <a:solidFill>
                  <a:schemeClr val="tx1"/>
                </a:solidFill>
                <a:latin typeface="+mj-ea"/>
                <a:ea typeface="+mj-ea"/>
              </a:rPr>
              <a:t>所示，</a:t>
            </a:r>
          </a:p>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Input signal offset</a:t>
            </a:r>
            <a:r>
              <a:rPr lang="zh-CN" altLang="zh-CN" b="0" dirty="0">
                <a:solidFill>
                  <a:schemeClr val="tx1"/>
                </a:solidFill>
                <a:latin typeface="+mj-ea"/>
                <a:ea typeface="+mj-ea"/>
              </a:rPr>
              <a:t>”参数选项：设定输出信号偏移，模块中的所有解调信号都将减去这个偏移量，从而得到输出数据。</a:t>
            </a:r>
          </a:p>
          <a:p>
            <a:pPr algn="l"/>
            <a:r>
              <a:rPr lang="zh-CN" altLang="zh-CN" b="0" dirty="0">
                <a:solidFill>
                  <a:schemeClr val="tx1"/>
                </a:solidFill>
                <a:latin typeface="+mj-ea"/>
                <a:ea typeface="+mj-ea"/>
              </a:rPr>
              <a:t>“</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”参数选项：设定调制信号的载波频率。</a:t>
            </a:r>
          </a:p>
          <a:p>
            <a:pPr algn="l"/>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”参数选项：设定载波频率初始化相位。</a:t>
            </a:r>
          </a:p>
          <a:p>
            <a:pPr algn="l"/>
            <a:r>
              <a:rPr lang="zh-CN" altLang="zh-CN" b="0" dirty="0">
                <a:solidFill>
                  <a:schemeClr val="tx1"/>
                </a:solidFill>
                <a:latin typeface="+mj-ea"/>
                <a:ea typeface="+mj-ea"/>
              </a:rPr>
              <a:t>“</a:t>
            </a:r>
            <a:r>
              <a:rPr lang="en-US" altLang="zh-CN" b="0" dirty="0" err="1">
                <a:solidFill>
                  <a:schemeClr val="tx1"/>
                </a:solidFill>
                <a:latin typeface="+mj-ea"/>
                <a:ea typeface="+mj-ea"/>
              </a:rPr>
              <a:t>Lowpass</a:t>
            </a:r>
            <a:r>
              <a:rPr lang="en-US" altLang="zh-CN" b="0" dirty="0">
                <a:solidFill>
                  <a:schemeClr val="tx1"/>
                </a:solidFill>
                <a:latin typeface="+mj-ea"/>
                <a:ea typeface="+mj-ea"/>
              </a:rPr>
              <a:t> filter design method</a:t>
            </a:r>
            <a:r>
              <a:rPr lang="zh-CN" altLang="zh-CN" b="0" dirty="0">
                <a:solidFill>
                  <a:schemeClr val="tx1"/>
                </a:solidFill>
                <a:latin typeface="+mj-ea"/>
                <a:ea typeface="+mj-ea"/>
              </a:rPr>
              <a:t>”参数选项：滤波器的产生方法，包括</a:t>
            </a:r>
            <a:r>
              <a:rPr lang="en-US" altLang="zh-CN" b="0" dirty="0">
                <a:solidFill>
                  <a:schemeClr val="tx1"/>
                </a:solidFill>
                <a:latin typeface="+mj-ea"/>
                <a:ea typeface="+mj-ea"/>
              </a:rPr>
              <a:t>Butterworth</a:t>
            </a:r>
            <a:r>
              <a:rPr lang="zh-CN" altLang="zh-CN" b="0" dirty="0">
                <a:solidFill>
                  <a:schemeClr val="tx1"/>
                </a:solidFill>
                <a:latin typeface="+mj-ea"/>
                <a:ea typeface="+mj-ea"/>
              </a:rPr>
              <a:t>、</a:t>
            </a:r>
            <a:r>
              <a:rPr lang="en-US" altLang="zh-CN" b="0" dirty="0">
                <a:solidFill>
                  <a:schemeClr val="tx1"/>
                </a:solidFill>
                <a:latin typeface="+mj-ea"/>
                <a:ea typeface="+mj-ea"/>
              </a:rPr>
              <a:t>Chebyshev1</a:t>
            </a:r>
            <a:r>
              <a:rPr lang="zh-CN" altLang="zh-CN" b="0" dirty="0">
                <a:solidFill>
                  <a:schemeClr val="tx1"/>
                </a:solidFill>
                <a:latin typeface="+mj-ea"/>
                <a:ea typeface="+mj-ea"/>
              </a:rPr>
              <a:t>、</a:t>
            </a:r>
            <a:r>
              <a:rPr lang="en-US" altLang="zh-CN" b="0" dirty="0">
                <a:solidFill>
                  <a:schemeClr val="tx1"/>
                </a:solidFill>
                <a:latin typeface="+mj-ea"/>
                <a:ea typeface="+mj-ea"/>
              </a:rPr>
              <a:t>Chebyshev2</a:t>
            </a:r>
            <a:r>
              <a:rPr lang="zh-CN" altLang="zh-CN" b="0" dirty="0">
                <a:solidFill>
                  <a:schemeClr val="tx1"/>
                </a:solidFill>
                <a:latin typeface="+mj-ea"/>
                <a:ea typeface="+mj-ea"/>
              </a:rPr>
              <a:t>、</a:t>
            </a:r>
            <a:r>
              <a:rPr lang="en-US" altLang="zh-CN" b="0" dirty="0">
                <a:solidFill>
                  <a:schemeClr val="tx1"/>
                </a:solidFill>
                <a:latin typeface="+mj-ea"/>
                <a:ea typeface="+mj-ea"/>
              </a:rPr>
              <a:t>Elliptic</a:t>
            </a:r>
            <a:r>
              <a:rPr lang="zh-CN" altLang="zh-CN" b="0" dirty="0">
                <a:solidFill>
                  <a:schemeClr val="tx1"/>
                </a:solidFill>
                <a:latin typeface="+mj-ea"/>
                <a:ea typeface="+mj-ea"/>
              </a:rPr>
              <a:t>等。</a:t>
            </a:r>
          </a:p>
          <a:p>
            <a:pPr algn="l"/>
            <a:r>
              <a:rPr lang="zh-CN" altLang="zh-CN" b="0" dirty="0">
                <a:solidFill>
                  <a:schemeClr val="tx1"/>
                </a:solidFill>
                <a:latin typeface="+mj-ea"/>
                <a:ea typeface="+mj-ea"/>
              </a:rPr>
              <a:t>“</a:t>
            </a:r>
            <a:r>
              <a:rPr lang="en-US" altLang="zh-CN" b="0" dirty="0">
                <a:solidFill>
                  <a:schemeClr val="tx1"/>
                </a:solidFill>
                <a:latin typeface="+mj-ea"/>
                <a:ea typeface="+mj-ea"/>
              </a:rPr>
              <a:t>Filter order</a:t>
            </a:r>
            <a:r>
              <a:rPr lang="zh-CN" altLang="zh-CN" b="0" dirty="0">
                <a:solidFill>
                  <a:schemeClr val="tx1"/>
                </a:solidFill>
                <a:latin typeface="+mj-ea"/>
                <a:ea typeface="+mj-ea"/>
              </a:rPr>
              <a:t>”参数选项：设定“</a:t>
            </a:r>
            <a:r>
              <a:rPr lang="en-US" altLang="zh-CN" b="0" dirty="0" err="1">
                <a:solidFill>
                  <a:schemeClr val="tx1"/>
                </a:solidFill>
                <a:latin typeface="+mj-ea"/>
                <a:ea typeface="+mj-ea"/>
              </a:rPr>
              <a:t>Lowpass</a:t>
            </a:r>
            <a:r>
              <a:rPr lang="en-US" altLang="zh-CN" b="0" dirty="0">
                <a:solidFill>
                  <a:schemeClr val="tx1"/>
                </a:solidFill>
                <a:latin typeface="+mj-ea"/>
                <a:ea typeface="+mj-ea"/>
              </a:rPr>
              <a:t> filter design method</a:t>
            </a:r>
            <a:r>
              <a:rPr lang="zh-CN" altLang="zh-CN" b="0" dirty="0">
                <a:solidFill>
                  <a:schemeClr val="tx1"/>
                </a:solidFill>
                <a:latin typeface="+mj-ea"/>
                <a:ea typeface="+mj-ea"/>
              </a:rPr>
              <a:t>”参数选项中的滤波器阶数。</a:t>
            </a:r>
          </a:p>
          <a:p>
            <a:pPr algn="l"/>
            <a:r>
              <a:rPr lang="zh-CN" altLang="zh-CN" b="0" dirty="0">
                <a:solidFill>
                  <a:schemeClr val="tx1"/>
                </a:solidFill>
                <a:latin typeface="+mj-ea"/>
                <a:ea typeface="+mj-ea"/>
              </a:rPr>
              <a:t>“</a:t>
            </a:r>
            <a:r>
              <a:rPr lang="en-US" altLang="zh-CN" b="0" dirty="0">
                <a:solidFill>
                  <a:schemeClr val="tx1"/>
                </a:solidFill>
                <a:latin typeface="+mj-ea"/>
                <a:ea typeface="+mj-ea"/>
              </a:rPr>
              <a:t>Cutoff frequency(Hz)</a:t>
            </a:r>
            <a:r>
              <a:rPr lang="zh-CN" altLang="zh-CN" b="0" dirty="0">
                <a:solidFill>
                  <a:schemeClr val="tx1"/>
                </a:solidFill>
                <a:latin typeface="+mj-ea"/>
                <a:ea typeface="+mj-ea"/>
              </a:rPr>
              <a:t>”参数选项：设定“</a:t>
            </a:r>
            <a:r>
              <a:rPr lang="en-US" altLang="zh-CN" b="0" dirty="0" err="1">
                <a:solidFill>
                  <a:schemeClr val="tx1"/>
                </a:solidFill>
                <a:latin typeface="+mj-ea"/>
                <a:ea typeface="+mj-ea"/>
              </a:rPr>
              <a:t>Lowpass</a:t>
            </a:r>
            <a:r>
              <a:rPr lang="en-US" altLang="zh-CN" b="0" dirty="0">
                <a:solidFill>
                  <a:schemeClr val="tx1"/>
                </a:solidFill>
                <a:latin typeface="+mj-ea"/>
                <a:ea typeface="+mj-ea"/>
              </a:rPr>
              <a:t> filter design method</a:t>
            </a:r>
            <a:r>
              <a:rPr lang="zh-CN" altLang="zh-CN" b="0" dirty="0">
                <a:solidFill>
                  <a:schemeClr val="tx1"/>
                </a:solidFill>
                <a:latin typeface="+mj-ea"/>
                <a:ea typeface="+mj-ea"/>
              </a:rPr>
              <a:t>”参数选项中的滤波器截止频率。</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DSB AM</a:t>
            </a:r>
            <a:r>
              <a:rPr lang="zh-CN" altLang="zh-CN" b="0" dirty="0">
                <a:solidFill>
                  <a:schemeClr val="tx1"/>
                </a:solidFill>
                <a:latin typeface="+mj-ea"/>
                <a:ea typeface="+mj-ea"/>
              </a:rPr>
              <a:t>解调模块模型，如图</a:t>
            </a:r>
            <a:r>
              <a:rPr lang="en-US" altLang="zh-CN" b="0" dirty="0">
                <a:solidFill>
                  <a:schemeClr val="tx1"/>
                </a:solidFill>
                <a:latin typeface="+mj-ea"/>
                <a:ea typeface="+mj-ea"/>
              </a:rPr>
              <a:t>11-47</a:t>
            </a:r>
            <a:r>
              <a:rPr lang="zh-CN" altLang="zh-CN" b="0" dirty="0">
                <a:solidFill>
                  <a:schemeClr val="tx1"/>
                </a:solidFill>
                <a:latin typeface="+mj-ea"/>
                <a:ea typeface="+mj-ea"/>
              </a:rPr>
              <a:t>所示。</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4221088"/>
            <a:ext cx="3833813"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7143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836712"/>
            <a:ext cx="8712968" cy="3477875"/>
          </a:xfrm>
          <a:prstGeom prst="rect">
            <a:avLst/>
          </a:prstGeom>
        </p:spPr>
        <p:txBody>
          <a:bodyPr wrap="square">
            <a:spAutoFit/>
          </a:bodyPr>
          <a:lstStyle/>
          <a:p>
            <a:pPr algn="l"/>
            <a:r>
              <a:rPr lang="zh-CN" altLang="zh-CN" b="0" dirty="0">
                <a:solidFill>
                  <a:schemeClr val="tx1"/>
                </a:solidFill>
                <a:latin typeface="+mj-ea"/>
                <a:ea typeface="+mj-ea"/>
              </a:rPr>
              <a:t>（</a:t>
            </a:r>
            <a:r>
              <a:rPr lang="x-none" altLang="zh-CN" b="0" dirty="0">
                <a:solidFill>
                  <a:schemeClr val="tx1"/>
                </a:solidFill>
                <a:latin typeface="+mj-ea"/>
                <a:ea typeface="+mj-ea"/>
              </a:rPr>
              <a:t>3</a:t>
            </a:r>
            <a:r>
              <a:rPr lang="zh-CN" altLang="zh-CN" b="0" dirty="0">
                <a:solidFill>
                  <a:schemeClr val="tx1"/>
                </a:solidFill>
                <a:latin typeface="+mj-ea"/>
                <a:ea typeface="+mj-ea"/>
              </a:rPr>
              <a:t>）信道编码器和译码器</a:t>
            </a:r>
          </a:p>
          <a:p>
            <a:pPr algn="l"/>
            <a:r>
              <a:rPr lang="zh-CN" altLang="zh-CN" b="0" dirty="0">
                <a:solidFill>
                  <a:schemeClr val="tx1"/>
                </a:solidFill>
                <a:latin typeface="+mj-ea"/>
                <a:ea typeface="+mj-ea"/>
              </a:rPr>
              <a:t>信道编码器对数码流进行相应的处理，使系统具有一定的纠错能力和抗干扰能力。信道编码的处理技术有差错控制码、交织编码器等。差错控制码有线性差错控制码（汉明码、线性循环码等）、</a:t>
            </a:r>
            <a:r>
              <a:rPr lang="x-none" altLang="zh-CN" b="0" dirty="0">
                <a:solidFill>
                  <a:schemeClr val="tx1"/>
                </a:solidFill>
                <a:latin typeface="+mj-ea"/>
                <a:ea typeface="+mj-ea"/>
              </a:rPr>
              <a:t>Reed-Solomon</a:t>
            </a:r>
            <a:r>
              <a:rPr lang="zh-CN" altLang="zh-CN" b="0" dirty="0">
                <a:solidFill>
                  <a:schemeClr val="tx1"/>
                </a:solidFill>
                <a:latin typeface="+mj-ea"/>
                <a:ea typeface="+mj-ea"/>
              </a:rPr>
              <a:t>码、卷积码、</a:t>
            </a:r>
            <a:r>
              <a:rPr lang="x-none" altLang="zh-CN" b="0" dirty="0">
                <a:solidFill>
                  <a:schemeClr val="tx1"/>
                </a:solidFill>
                <a:latin typeface="+mj-ea"/>
                <a:ea typeface="+mj-ea"/>
              </a:rPr>
              <a:t>Turbo</a:t>
            </a:r>
            <a:r>
              <a:rPr lang="zh-CN" altLang="zh-CN" b="0" dirty="0">
                <a:solidFill>
                  <a:schemeClr val="tx1"/>
                </a:solidFill>
                <a:latin typeface="+mj-ea"/>
                <a:ea typeface="+mj-ea"/>
              </a:rPr>
              <a:t>码、</a:t>
            </a:r>
            <a:r>
              <a:rPr lang="x-none" altLang="zh-CN" b="0" dirty="0">
                <a:solidFill>
                  <a:schemeClr val="tx1"/>
                </a:solidFill>
                <a:latin typeface="+mj-ea"/>
                <a:ea typeface="+mj-ea"/>
              </a:rPr>
              <a:t>LDPC</a:t>
            </a:r>
            <a:r>
              <a:rPr lang="zh-CN" altLang="zh-CN" b="0" dirty="0">
                <a:solidFill>
                  <a:schemeClr val="tx1"/>
                </a:solidFill>
                <a:latin typeface="+mj-ea"/>
                <a:ea typeface="+mj-ea"/>
              </a:rPr>
              <a:t>码等。信道译码器完成信道编码的译码。交织编码技术可离散化并纠正信号衰落引起的突发性差错，改善信道的传输特性。</a:t>
            </a:r>
          </a:p>
          <a:p>
            <a:pPr algn="l"/>
            <a:r>
              <a:rPr lang="zh-CN" altLang="zh-CN" b="0" dirty="0">
                <a:solidFill>
                  <a:schemeClr val="tx1"/>
                </a:solidFill>
                <a:latin typeface="+mj-ea"/>
                <a:ea typeface="+mj-ea"/>
              </a:rPr>
              <a:t>（</a:t>
            </a:r>
            <a:r>
              <a:rPr lang="x-none" altLang="zh-CN" b="0" dirty="0">
                <a:solidFill>
                  <a:schemeClr val="tx1"/>
                </a:solidFill>
                <a:latin typeface="+mj-ea"/>
                <a:ea typeface="+mj-ea"/>
              </a:rPr>
              <a:t>4</a:t>
            </a:r>
            <a:r>
              <a:rPr lang="zh-CN" altLang="zh-CN" b="0" dirty="0">
                <a:solidFill>
                  <a:schemeClr val="tx1"/>
                </a:solidFill>
                <a:latin typeface="+mj-ea"/>
                <a:ea typeface="+mj-ea"/>
              </a:rPr>
              <a:t>）基带调制器和解调器</a:t>
            </a:r>
          </a:p>
          <a:p>
            <a:pPr algn="l"/>
            <a:r>
              <a:rPr lang="zh-CN" altLang="zh-CN" b="0" dirty="0">
                <a:solidFill>
                  <a:schemeClr val="tx1"/>
                </a:solidFill>
                <a:latin typeface="+mj-ea"/>
                <a:ea typeface="+mj-ea"/>
              </a:rPr>
              <a:t>基带调制器把输入码元映射为基带波形。一般通过线路编码和发送滤波器来形成特定频谱和统计特征的脉冲波形。对于数据传输的脉冲成形波形，通常选择满足奈奎斯特准则的零符号间干扰属性的脉冲波形，如升余弦脉冲。升余弦脉冲的频域表达如下：</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1" y="4314586"/>
            <a:ext cx="4479379" cy="1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2999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908720"/>
            <a:ext cx="8784976" cy="1015663"/>
          </a:xfrm>
          <a:prstGeom prst="rect">
            <a:avLst/>
          </a:prstGeom>
        </p:spPr>
        <p:txBody>
          <a:bodyPr wrap="square">
            <a:spAutoFit/>
          </a:bodyPr>
          <a:lstStyle/>
          <a:p>
            <a:pPr algn="l"/>
            <a:r>
              <a:rPr lang="zh-CN" altLang="zh-CN" b="0" dirty="0">
                <a:solidFill>
                  <a:schemeClr val="tx1"/>
                </a:solidFill>
                <a:latin typeface="+mj-ea"/>
                <a:ea typeface="+mj-ea"/>
              </a:rPr>
              <a:t>采用系统默认输入，运行仿真文件，输出图形如图</a:t>
            </a:r>
            <a:r>
              <a:rPr lang="en-US" altLang="zh-CN" b="0" dirty="0">
                <a:solidFill>
                  <a:schemeClr val="tx1"/>
                </a:solidFill>
                <a:latin typeface="+mj-ea"/>
                <a:ea typeface="+mj-ea"/>
              </a:rPr>
              <a:t>11-48</a:t>
            </a:r>
            <a:r>
              <a:rPr lang="zh-CN" altLang="zh-CN" b="0" dirty="0">
                <a:solidFill>
                  <a:schemeClr val="tx1"/>
                </a:solidFill>
                <a:latin typeface="+mj-ea"/>
                <a:ea typeface="+mj-ea"/>
              </a:rPr>
              <a:t>所示。</a:t>
            </a:r>
          </a:p>
          <a:p>
            <a:pPr algn="l"/>
            <a:r>
              <a:rPr lang="zh-CN" altLang="zh-CN" b="0" dirty="0" smtClean="0">
                <a:solidFill>
                  <a:schemeClr val="tx1"/>
                </a:solidFill>
                <a:latin typeface="+mj-ea"/>
                <a:ea typeface="+mj-ea"/>
              </a:rPr>
              <a:t>修改</a:t>
            </a:r>
            <a:r>
              <a:rPr lang="zh-CN" altLang="zh-CN" b="0" dirty="0">
                <a:solidFill>
                  <a:schemeClr val="tx1"/>
                </a:solidFill>
                <a:latin typeface="+mj-ea"/>
                <a:ea typeface="+mj-ea"/>
              </a:rPr>
              <a:t>“</a:t>
            </a:r>
            <a:r>
              <a:rPr lang="en-US" altLang="zh-CN" b="0" dirty="0">
                <a:solidFill>
                  <a:schemeClr val="tx1"/>
                </a:solidFill>
                <a:latin typeface="+mj-ea"/>
                <a:ea typeface="+mj-ea"/>
              </a:rPr>
              <a:t>Filter order</a:t>
            </a:r>
            <a:r>
              <a:rPr lang="zh-CN" altLang="zh-CN" b="0" dirty="0">
                <a:solidFill>
                  <a:schemeClr val="tx1"/>
                </a:solidFill>
                <a:latin typeface="+mj-ea"/>
                <a:ea typeface="+mj-ea"/>
              </a:rPr>
              <a:t>”参数选项值</a:t>
            </a:r>
            <a:r>
              <a:rPr lang="en-US" altLang="zh-CN" b="0" dirty="0">
                <a:solidFill>
                  <a:schemeClr val="tx1"/>
                </a:solidFill>
                <a:latin typeface="+mj-ea"/>
                <a:ea typeface="+mj-ea"/>
              </a:rPr>
              <a:t>8</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11-49</a:t>
            </a:r>
            <a:r>
              <a:rPr lang="zh-CN" altLang="zh-CN" b="0" dirty="0">
                <a:solidFill>
                  <a:schemeClr val="tx1"/>
                </a:solidFill>
                <a:latin typeface="+mj-ea"/>
                <a:ea typeface="+mj-ea"/>
              </a:rPr>
              <a:t>所示。</a:t>
            </a: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4824"/>
            <a:ext cx="7194550" cy="245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7143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982176"/>
            <a:ext cx="8352928" cy="1015663"/>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3</a:t>
            </a:r>
            <a:r>
              <a:rPr lang="zh-CN" altLang="zh-CN" b="0" dirty="0">
                <a:solidFill>
                  <a:schemeClr val="tx1"/>
                </a:solidFill>
                <a:latin typeface="+mj-ea"/>
                <a:ea typeface="+mj-ea"/>
              </a:rPr>
              <a:t>）</a:t>
            </a:r>
            <a:r>
              <a:rPr lang="en-US" altLang="zh-CN" b="0" dirty="0">
                <a:solidFill>
                  <a:schemeClr val="tx1"/>
                </a:solidFill>
                <a:latin typeface="+mj-ea"/>
                <a:ea typeface="+mj-ea"/>
              </a:rPr>
              <a:t>DSBSC AM</a:t>
            </a:r>
            <a:r>
              <a:rPr lang="zh-CN" altLang="zh-CN" b="0" dirty="0">
                <a:solidFill>
                  <a:schemeClr val="tx1"/>
                </a:solidFill>
                <a:latin typeface="+mj-ea"/>
                <a:ea typeface="+mj-ea"/>
              </a:rPr>
              <a:t>调制</a:t>
            </a:r>
          </a:p>
          <a:p>
            <a:pPr algn="l"/>
            <a:r>
              <a:rPr lang="en-US" altLang="zh-CN" b="0" dirty="0">
                <a:solidFill>
                  <a:schemeClr val="tx1"/>
                </a:solidFill>
                <a:latin typeface="+mj-ea"/>
                <a:ea typeface="+mj-ea"/>
              </a:rPr>
              <a:t>	DSBSC AM</a:t>
            </a:r>
            <a:r>
              <a:rPr lang="zh-CN" altLang="zh-CN" b="0" dirty="0">
                <a:solidFill>
                  <a:schemeClr val="tx1"/>
                </a:solidFill>
                <a:latin typeface="+mj-ea"/>
                <a:ea typeface="+mj-ea"/>
              </a:rPr>
              <a:t>调制模块对双边带幅度调制的信号进行调制。输出信号为通带表示的调制信号，输入和输出信号都是基于采样的实数标量信号。</a:t>
            </a:r>
          </a:p>
        </p:txBody>
      </p:sp>
      <p:sp>
        <p:nvSpPr>
          <p:cNvPr id="3" name="矩形 2"/>
          <p:cNvSpPr/>
          <p:nvPr/>
        </p:nvSpPr>
        <p:spPr>
          <a:xfrm>
            <a:off x="267138" y="2110981"/>
            <a:ext cx="8337310" cy="707886"/>
          </a:xfrm>
          <a:prstGeom prst="rect">
            <a:avLst/>
          </a:prstGeom>
        </p:spPr>
        <p:txBody>
          <a:bodyPr wrap="square">
            <a:spAutoFit/>
          </a:bodyPr>
          <a:lstStyle/>
          <a:p>
            <a:pPr algn="l"/>
            <a:r>
              <a:rPr lang="en-US" altLang="zh-CN" b="0" dirty="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DSBSC AM</a:t>
            </a:r>
            <a:r>
              <a:rPr lang="zh-CN" altLang="zh-CN" b="0" dirty="0">
                <a:solidFill>
                  <a:schemeClr val="tx1"/>
                </a:solidFill>
                <a:latin typeface="+mj-ea"/>
                <a:ea typeface="+mj-ea"/>
              </a:rPr>
              <a:t>调制模块如图</a:t>
            </a:r>
            <a:r>
              <a:rPr lang="en-US" altLang="zh-CN" b="0" dirty="0">
                <a:solidFill>
                  <a:schemeClr val="tx1"/>
                </a:solidFill>
                <a:latin typeface="+mj-ea"/>
                <a:ea typeface="+mj-ea"/>
              </a:rPr>
              <a:t>11-50</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a:t>
            </a:r>
            <a:r>
              <a:rPr lang="en-US" altLang="zh-CN" b="0" dirty="0">
                <a:solidFill>
                  <a:schemeClr val="tx1"/>
                </a:solidFill>
                <a:latin typeface="+mj-ea"/>
                <a:ea typeface="+mj-ea"/>
              </a:rPr>
              <a:t>DSBSC AM</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11-51</a:t>
            </a:r>
            <a:r>
              <a:rPr lang="zh-CN" altLang="zh-CN" b="0" dirty="0">
                <a:solidFill>
                  <a:schemeClr val="tx1"/>
                </a:solidFill>
                <a:latin typeface="+mj-ea"/>
                <a:ea typeface="+mj-ea"/>
              </a:rPr>
              <a:t>所示。</a:t>
            </a: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212976"/>
            <a:ext cx="7162800" cy="2767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7143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536" y="908720"/>
            <a:ext cx="8352928" cy="1323439"/>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11-51</a:t>
            </a:r>
            <a:r>
              <a:rPr lang="zh-CN" altLang="zh-CN" b="0" dirty="0">
                <a:solidFill>
                  <a:schemeClr val="tx1"/>
                </a:solidFill>
                <a:latin typeface="+mj-ea"/>
                <a:ea typeface="+mj-ea"/>
              </a:rPr>
              <a:t>所示，</a:t>
            </a:r>
          </a:p>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”参数选项：设定调制信号的载波频率。</a:t>
            </a:r>
          </a:p>
          <a:p>
            <a:pPr algn="l"/>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”参数选项：设定载波频率初始化相位。</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DSBSC AM</a:t>
            </a:r>
            <a:r>
              <a:rPr lang="zh-CN" altLang="zh-CN" b="0" dirty="0">
                <a:solidFill>
                  <a:schemeClr val="tx1"/>
                </a:solidFill>
                <a:latin typeface="+mj-ea"/>
                <a:ea typeface="+mj-ea"/>
              </a:rPr>
              <a:t>调制模块模型，如图</a:t>
            </a:r>
            <a:r>
              <a:rPr lang="en-US" altLang="zh-CN" b="0" dirty="0">
                <a:solidFill>
                  <a:schemeClr val="tx1"/>
                </a:solidFill>
                <a:latin typeface="+mj-ea"/>
                <a:ea typeface="+mj-ea"/>
              </a:rPr>
              <a:t>11-52</a:t>
            </a:r>
            <a:r>
              <a:rPr lang="zh-CN" altLang="zh-CN" b="0" dirty="0">
                <a:solidFill>
                  <a:schemeClr val="tx1"/>
                </a:solidFill>
                <a:latin typeface="+mj-ea"/>
                <a:ea typeface="+mj-ea"/>
              </a:rPr>
              <a:t>所示。</a:t>
            </a: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246155"/>
            <a:ext cx="377190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39552" y="4941168"/>
            <a:ext cx="6984776" cy="400110"/>
          </a:xfrm>
          <a:prstGeom prst="rect">
            <a:avLst/>
          </a:prstGeom>
        </p:spPr>
        <p:txBody>
          <a:bodyPr wrap="square">
            <a:spAutoFit/>
          </a:bodyPr>
          <a:lstStyle/>
          <a:p>
            <a:pPr algn="l"/>
            <a:r>
              <a:rPr lang="zh-CN" altLang="zh-CN" b="0" dirty="0">
                <a:solidFill>
                  <a:schemeClr val="tx1"/>
                </a:solidFill>
                <a:latin typeface="+mj-ea"/>
                <a:ea typeface="+mj-ea"/>
              </a:rPr>
              <a:t>采用系统默认输入，运行仿真文件，输出图形如图</a:t>
            </a:r>
            <a:r>
              <a:rPr lang="en-US" altLang="zh-CN" b="0" dirty="0">
                <a:solidFill>
                  <a:schemeClr val="tx1"/>
                </a:solidFill>
                <a:latin typeface="+mj-ea"/>
                <a:ea typeface="+mj-ea"/>
              </a:rPr>
              <a:t>11-53</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2165947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620688"/>
            <a:ext cx="4557713" cy="2751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23528" y="1196752"/>
            <a:ext cx="4572000" cy="1015663"/>
          </a:xfrm>
          <a:prstGeom prst="rect">
            <a:avLst/>
          </a:prstGeom>
        </p:spPr>
        <p:txBody>
          <a:bodyPr>
            <a:spAutoFit/>
          </a:bodyPr>
          <a:lstStyle/>
          <a:p>
            <a:pPr algn="l"/>
            <a:r>
              <a:rPr lang="zh-CN" altLang="zh-CN" b="0" dirty="0">
                <a:solidFill>
                  <a:schemeClr val="tx1"/>
                </a:solidFill>
                <a:latin typeface="+mj-ea"/>
                <a:ea typeface="+mj-ea"/>
              </a:rPr>
              <a:t>修改“</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”参数选项值</a:t>
            </a:r>
            <a:r>
              <a:rPr lang="en-US" altLang="zh-CN" b="0" dirty="0">
                <a:solidFill>
                  <a:schemeClr val="tx1"/>
                </a:solidFill>
                <a:latin typeface="+mj-ea"/>
                <a:ea typeface="+mj-ea"/>
              </a:rPr>
              <a:t>pi/3</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11-54</a:t>
            </a:r>
            <a:r>
              <a:rPr lang="zh-CN" altLang="zh-CN" b="0" dirty="0">
                <a:solidFill>
                  <a:schemeClr val="tx1"/>
                </a:solidFill>
                <a:latin typeface="+mj-ea"/>
                <a:ea typeface="+mj-ea"/>
              </a:rPr>
              <a:t>所示。</a:t>
            </a:r>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371824"/>
            <a:ext cx="4297363" cy="2789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2402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908720"/>
            <a:ext cx="8568952" cy="2554545"/>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4</a:t>
            </a:r>
            <a:r>
              <a:rPr lang="zh-CN" altLang="zh-CN" b="0" dirty="0">
                <a:solidFill>
                  <a:schemeClr val="tx1"/>
                </a:solidFill>
                <a:latin typeface="+mj-ea"/>
                <a:ea typeface="+mj-ea"/>
              </a:rPr>
              <a:t>）</a:t>
            </a:r>
            <a:r>
              <a:rPr lang="en-US" altLang="zh-CN" b="0" dirty="0">
                <a:solidFill>
                  <a:schemeClr val="tx1"/>
                </a:solidFill>
                <a:latin typeface="+mj-ea"/>
                <a:ea typeface="+mj-ea"/>
              </a:rPr>
              <a:t>DSBSC AM</a:t>
            </a:r>
            <a:r>
              <a:rPr lang="zh-CN" altLang="zh-CN" b="0" dirty="0">
                <a:solidFill>
                  <a:schemeClr val="tx1"/>
                </a:solidFill>
                <a:latin typeface="+mj-ea"/>
                <a:ea typeface="+mj-ea"/>
              </a:rPr>
              <a:t>解调</a:t>
            </a:r>
          </a:p>
          <a:p>
            <a:pPr algn="l"/>
            <a:r>
              <a:rPr lang="en-US" altLang="zh-CN" b="0" dirty="0" smtClean="0">
                <a:solidFill>
                  <a:schemeClr val="tx1"/>
                </a:solidFill>
                <a:latin typeface="+mj-ea"/>
                <a:ea typeface="+mj-ea"/>
              </a:rPr>
              <a:t>DSBSC </a:t>
            </a:r>
            <a:r>
              <a:rPr lang="en-US" altLang="zh-CN" b="0" dirty="0">
                <a:solidFill>
                  <a:schemeClr val="tx1"/>
                </a:solidFill>
                <a:latin typeface="+mj-ea"/>
                <a:ea typeface="+mj-ea"/>
              </a:rPr>
              <a:t>AM</a:t>
            </a:r>
            <a:r>
              <a:rPr lang="zh-CN" altLang="zh-CN" b="0" dirty="0">
                <a:solidFill>
                  <a:schemeClr val="tx1"/>
                </a:solidFill>
                <a:latin typeface="+mj-ea"/>
                <a:ea typeface="+mj-ea"/>
              </a:rPr>
              <a:t>调制模块对双边带幅度调制的信号进行解调。输入信号为通带表示的调制信号，输入和输出信号都是基于采样的实数标量信号。</a:t>
            </a:r>
          </a:p>
          <a:p>
            <a:pPr algn="l"/>
            <a:r>
              <a:rPr lang="zh-CN" altLang="zh-CN" b="0" dirty="0" smtClean="0">
                <a:solidFill>
                  <a:schemeClr val="tx1"/>
                </a:solidFill>
                <a:latin typeface="+mj-ea"/>
                <a:ea typeface="+mj-ea"/>
              </a:rPr>
              <a:t>在</a:t>
            </a:r>
            <a:r>
              <a:rPr lang="zh-CN" altLang="zh-CN" b="0" dirty="0">
                <a:solidFill>
                  <a:schemeClr val="tx1"/>
                </a:solidFill>
                <a:latin typeface="+mj-ea"/>
                <a:ea typeface="+mj-ea"/>
              </a:rPr>
              <a:t>通常情况下，“</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”参数项要比输入信号的最高频率高很多。根据莱奎斯特采样理论，模型中采样时间的倒数必须大于“</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”参数项的两倍。</a:t>
            </a:r>
          </a:p>
          <a:p>
            <a:pPr algn="l"/>
            <a:r>
              <a:rPr lang="en-US" altLang="zh-CN" b="0" dirty="0" smtClean="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DSBSC AM</a:t>
            </a:r>
            <a:r>
              <a:rPr lang="zh-CN" altLang="zh-CN" b="0" dirty="0">
                <a:solidFill>
                  <a:schemeClr val="tx1"/>
                </a:solidFill>
                <a:latin typeface="+mj-ea"/>
                <a:ea typeface="+mj-ea"/>
              </a:rPr>
              <a:t>解调模块如图</a:t>
            </a:r>
            <a:r>
              <a:rPr lang="en-US" altLang="zh-CN" b="0" dirty="0">
                <a:solidFill>
                  <a:schemeClr val="tx1"/>
                </a:solidFill>
                <a:latin typeface="+mj-ea"/>
                <a:ea typeface="+mj-ea"/>
              </a:rPr>
              <a:t>11-55</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a:t>
            </a:r>
            <a:r>
              <a:rPr lang="en-US" altLang="zh-CN" b="0" dirty="0">
                <a:solidFill>
                  <a:schemeClr val="tx1"/>
                </a:solidFill>
                <a:latin typeface="+mj-ea"/>
                <a:ea typeface="+mj-ea"/>
              </a:rPr>
              <a:t>DSBSC AM</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11-56</a:t>
            </a:r>
            <a:r>
              <a:rPr lang="zh-CN" altLang="zh-CN" b="0" dirty="0">
                <a:solidFill>
                  <a:schemeClr val="tx1"/>
                </a:solidFill>
                <a:latin typeface="+mj-ea"/>
                <a:ea typeface="+mj-ea"/>
              </a:rPr>
              <a:t>所示。</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463265"/>
            <a:ext cx="6148710" cy="3095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2402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766733"/>
            <a:ext cx="8568952" cy="3170099"/>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11-56</a:t>
            </a:r>
            <a:r>
              <a:rPr lang="zh-CN" altLang="zh-CN" b="0" dirty="0">
                <a:solidFill>
                  <a:schemeClr val="tx1"/>
                </a:solidFill>
                <a:latin typeface="+mj-ea"/>
                <a:ea typeface="+mj-ea"/>
              </a:rPr>
              <a:t>所示，</a:t>
            </a:r>
          </a:p>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”参数选项：设定调制信号的载波频率。</a:t>
            </a:r>
          </a:p>
          <a:p>
            <a:pPr algn="l"/>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”参数选项：设定载波频率初始化相位。</a:t>
            </a:r>
          </a:p>
          <a:p>
            <a:pPr algn="l"/>
            <a:r>
              <a:rPr lang="zh-CN" altLang="zh-CN" b="0" dirty="0">
                <a:solidFill>
                  <a:schemeClr val="tx1"/>
                </a:solidFill>
                <a:latin typeface="+mj-ea"/>
                <a:ea typeface="+mj-ea"/>
              </a:rPr>
              <a:t>“</a:t>
            </a:r>
            <a:r>
              <a:rPr lang="en-US" altLang="zh-CN" b="0" dirty="0" err="1">
                <a:solidFill>
                  <a:schemeClr val="tx1"/>
                </a:solidFill>
                <a:latin typeface="+mj-ea"/>
                <a:ea typeface="+mj-ea"/>
              </a:rPr>
              <a:t>Lowpass</a:t>
            </a:r>
            <a:r>
              <a:rPr lang="en-US" altLang="zh-CN" b="0" dirty="0">
                <a:solidFill>
                  <a:schemeClr val="tx1"/>
                </a:solidFill>
                <a:latin typeface="+mj-ea"/>
                <a:ea typeface="+mj-ea"/>
              </a:rPr>
              <a:t> filter design method</a:t>
            </a:r>
            <a:r>
              <a:rPr lang="zh-CN" altLang="zh-CN" b="0" dirty="0">
                <a:solidFill>
                  <a:schemeClr val="tx1"/>
                </a:solidFill>
                <a:latin typeface="+mj-ea"/>
                <a:ea typeface="+mj-ea"/>
              </a:rPr>
              <a:t>”参数选项：滤波器的产生方法，包括</a:t>
            </a:r>
            <a:r>
              <a:rPr lang="en-US" altLang="zh-CN" b="0" dirty="0">
                <a:solidFill>
                  <a:schemeClr val="tx1"/>
                </a:solidFill>
                <a:latin typeface="+mj-ea"/>
                <a:ea typeface="+mj-ea"/>
              </a:rPr>
              <a:t>Butterworth</a:t>
            </a:r>
            <a:r>
              <a:rPr lang="zh-CN" altLang="zh-CN" b="0" dirty="0">
                <a:solidFill>
                  <a:schemeClr val="tx1"/>
                </a:solidFill>
                <a:latin typeface="+mj-ea"/>
                <a:ea typeface="+mj-ea"/>
              </a:rPr>
              <a:t>、</a:t>
            </a:r>
            <a:r>
              <a:rPr lang="en-US" altLang="zh-CN" b="0" dirty="0">
                <a:solidFill>
                  <a:schemeClr val="tx1"/>
                </a:solidFill>
                <a:latin typeface="+mj-ea"/>
                <a:ea typeface="+mj-ea"/>
              </a:rPr>
              <a:t>Chebyshev1</a:t>
            </a:r>
            <a:r>
              <a:rPr lang="zh-CN" altLang="zh-CN" b="0" dirty="0">
                <a:solidFill>
                  <a:schemeClr val="tx1"/>
                </a:solidFill>
                <a:latin typeface="+mj-ea"/>
                <a:ea typeface="+mj-ea"/>
              </a:rPr>
              <a:t>、</a:t>
            </a:r>
            <a:r>
              <a:rPr lang="en-US" altLang="zh-CN" b="0" dirty="0">
                <a:solidFill>
                  <a:schemeClr val="tx1"/>
                </a:solidFill>
                <a:latin typeface="+mj-ea"/>
                <a:ea typeface="+mj-ea"/>
              </a:rPr>
              <a:t>Chebyshev2</a:t>
            </a:r>
            <a:r>
              <a:rPr lang="zh-CN" altLang="zh-CN" b="0" dirty="0">
                <a:solidFill>
                  <a:schemeClr val="tx1"/>
                </a:solidFill>
                <a:latin typeface="+mj-ea"/>
                <a:ea typeface="+mj-ea"/>
              </a:rPr>
              <a:t>、</a:t>
            </a:r>
            <a:r>
              <a:rPr lang="en-US" altLang="zh-CN" b="0" dirty="0">
                <a:solidFill>
                  <a:schemeClr val="tx1"/>
                </a:solidFill>
                <a:latin typeface="+mj-ea"/>
                <a:ea typeface="+mj-ea"/>
              </a:rPr>
              <a:t>Elliptic</a:t>
            </a:r>
            <a:r>
              <a:rPr lang="zh-CN" altLang="zh-CN" b="0" dirty="0">
                <a:solidFill>
                  <a:schemeClr val="tx1"/>
                </a:solidFill>
                <a:latin typeface="+mj-ea"/>
                <a:ea typeface="+mj-ea"/>
              </a:rPr>
              <a:t>等。</a:t>
            </a:r>
          </a:p>
          <a:p>
            <a:pPr algn="l"/>
            <a:r>
              <a:rPr lang="zh-CN" altLang="zh-CN" b="0" dirty="0">
                <a:solidFill>
                  <a:schemeClr val="tx1"/>
                </a:solidFill>
                <a:latin typeface="+mj-ea"/>
                <a:ea typeface="+mj-ea"/>
              </a:rPr>
              <a:t>“</a:t>
            </a:r>
            <a:r>
              <a:rPr lang="en-US" altLang="zh-CN" b="0" dirty="0">
                <a:solidFill>
                  <a:schemeClr val="tx1"/>
                </a:solidFill>
                <a:latin typeface="+mj-ea"/>
                <a:ea typeface="+mj-ea"/>
              </a:rPr>
              <a:t>Filter order</a:t>
            </a:r>
            <a:r>
              <a:rPr lang="zh-CN" altLang="zh-CN" b="0" dirty="0">
                <a:solidFill>
                  <a:schemeClr val="tx1"/>
                </a:solidFill>
                <a:latin typeface="+mj-ea"/>
                <a:ea typeface="+mj-ea"/>
              </a:rPr>
              <a:t>”参数选项：设定“</a:t>
            </a:r>
            <a:r>
              <a:rPr lang="en-US" altLang="zh-CN" b="0" dirty="0" err="1">
                <a:solidFill>
                  <a:schemeClr val="tx1"/>
                </a:solidFill>
                <a:latin typeface="+mj-ea"/>
                <a:ea typeface="+mj-ea"/>
              </a:rPr>
              <a:t>Lowpass</a:t>
            </a:r>
            <a:r>
              <a:rPr lang="en-US" altLang="zh-CN" b="0" dirty="0">
                <a:solidFill>
                  <a:schemeClr val="tx1"/>
                </a:solidFill>
                <a:latin typeface="+mj-ea"/>
                <a:ea typeface="+mj-ea"/>
              </a:rPr>
              <a:t> filter design method</a:t>
            </a:r>
            <a:r>
              <a:rPr lang="zh-CN" altLang="zh-CN" b="0" dirty="0">
                <a:solidFill>
                  <a:schemeClr val="tx1"/>
                </a:solidFill>
                <a:latin typeface="+mj-ea"/>
                <a:ea typeface="+mj-ea"/>
              </a:rPr>
              <a:t>”参数选项中的滤波器阶数。</a:t>
            </a:r>
          </a:p>
          <a:p>
            <a:pPr algn="l"/>
            <a:r>
              <a:rPr lang="zh-CN" altLang="zh-CN" b="0" dirty="0">
                <a:solidFill>
                  <a:schemeClr val="tx1"/>
                </a:solidFill>
                <a:latin typeface="+mj-ea"/>
                <a:ea typeface="+mj-ea"/>
              </a:rPr>
              <a:t>“</a:t>
            </a:r>
            <a:r>
              <a:rPr lang="en-US" altLang="zh-CN" b="0" dirty="0">
                <a:solidFill>
                  <a:schemeClr val="tx1"/>
                </a:solidFill>
                <a:latin typeface="+mj-ea"/>
                <a:ea typeface="+mj-ea"/>
              </a:rPr>
              <a:t>Cutoff frequency(Hz)</a:t>
            </a:r>
            <a:r>
              <a:rPr lang="zh-CN" altLang="zh-CN" b="0" dirty="0">
                <a:solidFill>
                  <a:schemeClr val="tx1"/>
                </a:solidFill>
                <a:latin typeface="+mj-ea"/>
                <a:ea typeface="+mj-ea"/>
              </a:rPr>
              <a:t>”参数选项：设定“</a:t>
            </a:r>
            <a:r>
              <a:rPr lang="en-US" altLang="zh-CN" b="0" dirty="0" err="1">
                <a:solidFill>
                  <a:schemeClr val="tx1"/>
                </a:solidFill>
                <a:latin typeface="+mj-ea"/>
                <a:ea typeface="+mj-ea"/>
              </a:rPr>
              <a:t>Lowpass</a:t>
            </a:r>
            <a:r>
              <a:rPr lang="en-US" altLang="zh-CN" b="0" dirty="0">
                <a:solidFill>
                  <a:schemeClr val="tx1"/>
                </a:solidFill>
                <a:latin typeface="+mj-ea"/>
                <a:ea typeface="+mj-ea"/>
              </a:rPr>
              <a:t> filter design method</a:t>
            </a:r>
            <a:r>
              <a:rPr lang="zh-CN" altLang="zh-CN" b="0" dirty="0">
                <a:solidFill>
                  <a:schemeClr val="tx1"/>
                </a:solidFill>
                <a:latin typeface="+mj-ea"/>
                <a:ea typeface="+mj-ea"/>
              </a:rPr>
              <a:t>”参数选项中的滤波器截止频率。</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DSBSC AM</a:t>
            </a:r>
            <a:r>
              <a:rPr lang="zh-CN" altLang="zh-CN" b="0" dirty="0">
                <a:solidFill>
                  <a:schemeClr val="tx1"/>
                </a:solidFill>
                <a:latin typeface="+mj-ea"/>
                <a:ea typeface="+mj-ea"/>
              </a:rPr>
              <a:t>解调模块模型，如图</a:t>
            </a:r>
            <a:r>
              <a:rPr lang="en-US" altLang="zh-CN" b="0" dirty="0">
                <a:solidFill>
                  <a:schemeClr val="tx1"/>
                </a:solidFill>
                <a:latin typeface="+mj-ea"/>
                <a:ea typeface="+mj-ea"/>
              </a:rPr>
              <a:t>11-57</a:t>
            </a:r>
            <a:r>
              <a:rPr lang="zh-CN" altLang="zh-CN" b="0" dirty="0">
                <a:solidFill>
                  <a:schemeClr val="tx1"/>
                </a:solidFill>
                <a:latin typeface="+mj-ea"/>
                <a:ea typeface="+mj-ea"/>
              </a:rPr>
              <a:t>所示。</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149080"/>
            <a:ext cx="4054475" cy="1874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2402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982176"/>
            <a:ext cx="8064896" cy="1015663"/>
          </a:xfrm>
          <a:prstGeom prst="rect">
            <a:avLst/>
          </a:prstGeom>
        </p:spPr>
        <p:txBody>
          <a:bodyPr wrap="square">
            <a:spAutoFit/>
          </a:bodyPr>
          <a:lstStyle/>
          <a:p>
            <a:r>
              <a:rPr lang="zh-CN" altLang="zh-CN" b="0" dirty="0">
                <a:solidFill>
                  <a:schemeClr val="tx1"/>
                </a:solidFill>
                <a:latin typeface="+mj-ea"/>
                <a:ea typeface="+mj-ea"/>
              </a:rPr>
              <a:t>采用系统默认输入，运行仿真文件，输出图形如图</a:t>
            </a:r>
            <a:r>
              <a:rPr lang="en-US" altLang="zh-CN" b="0" dirty="0">
                <a:solidFill>
                  <a:schemeClr val="tx1"/>
                </a:solidFill>
                <a:latin typeface="+mj-ea"/>
                <a:ea typeface="+mj-ea"/>
              </a:rPr>
              <a:t>11-58</a:t>
            </a:r>
            <a:r>
              <a:rPr lang="zh-CN" altLang="zh-CN" b="0" dirty="0">
                <a:solidFill>
                  <a:schemeClr val="tx1"/>
                </a:solidFill>
                <a:latin typeface="+mj-ea"/>
                <a:ea typeface="+mj-ea"/>
              </a:rPr>
              <a:t>所示。</a:t>
            </a:r>
          </a:p>
          <a:p>
            <a:pPr algn="l"/>
            <a:r>
              <a:rPr lang="zh-CN" altLang="zh-CN" b="0" dirty="0" smtClean="0">
                <a:solidFill>
                  <a:schemeClr val="tx1"/>
                </a:solidFill>
                <a:latin typeface="+mj-ea"/>
                <a:ea typeface="+mj-ea"/>
              </a:rPr>
              <a:t>修改</a:t>
            </a:r>
            <a:r>
              <a:rPr lang="zh-CN" altLang="zh-CN" b="0" dirty="0">
                <a:solidFill>
                  <a:schemeClr val="tx1"/>
                </a:solidFill>
                <a:latin typeface="+mj-ea"/>
                <a:ea typeface="+mj-ea"/>
              </a:rPr>
              <a:t>“</a:t>
            </a:r>
            <a:r>
              <a:rPr lang="en-US" altLang="zh-CN" b="0" dirty="0">
                <a:solidFill>
                  <a:schemeClr val="tx1"/>
                </a:solidFill>
                <a:latin typeface="+mj-ea"/>
                <a:ea typeface="+mj-ea"/>
              </a:rPr>
              <a:t>Filter order</a:t>
            </a:r>
            <a:r>
              <a:rPr lang="zh-CN" altLang="zh-CN" b="0" dirty="0">
                <a:solidFill>
                  <a:schemeClr val="tx1"/>
                </a:solidFill>
                <a:latin typeface="+mj-ea"/>
                <a:ea typeface="+mj-ea"/>
              </a:rPr>
              <a:t>”参数选项值</a:t>
            </a:r>
            <a:r>
              <a:rPr lang="en-US" altLang="zh-CN" b="0" dirty="0">
                <a:solidFill>
                  <a:schemeClr val="tx1"/>
                </a:solidFill>
                <a:latin typeface="+mj-ea"/>
                <a:ea typeface="+mj-ea"/>
              </a:rPr>
              <a:t>2</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11-59</a:t>
            </a:r>
            <a:r>
              <a:rPr lang="zh-CN" altLang="zh-CN" b="0" dirty="0">
                <a:solidFill>
                  <a:schemeClr val="tx1"/>
                </a:solidFill>
                <a:latin typeface="+mj-ea"/>
                <a:ea typeface="+mj-ea"/>
              </a:rPr>
              <a:t>所示。</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64" y="2001084"/>
            <a:ext cx="6988175" cy="221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24023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992327"/>
            <a:ext cx="7632848" cy="1015663"/>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5</a:t>
            </a:r>
            <a:r>
              <a:rPr lang="zh-CN" altLang="zh-CN" b="0" dirty="0">
                <a:solidFill>
                  <a:schemeClr val="tx1"/>
                </a:solidFill>
                <a:latin typeface="+mj-ea"/>
                <a:ea typeface="+mj-ea"/>
              </a:rPr>
              <a:t>）</a:t>
            </a:r>
            <a:r>
              <a:rPr lang="en-US" altLang="zh-CN" b="0" dirty="0">
                <a:solidFill>
                  <a:schemeClr val="tx1"/>
                </a:solidFill>
                <a:latin typeface="+mj-ea"/>
                <a:ea typeface="+mj-ea"/>
              </a:rPr>
              <a:t>SSB AM</a:t>
            </a:r>
            <a:r>
              <a:rPr lang="zh-CN" altLang="zh-CN" b="0" dirty="0">
                <a:solidFill>
                  <a:schemeClr val="tx1"/>
                </a:solidFill>
                <a:latin typeface="+mj-ea"/>
                <a:ea typeface="+mj-ea"/>
              </a:rPr>
              <a:t>调制</a:t>
            </a:r>
          </a:p>
          <a:p>
            <a:pPr algn="l"/>
            <a:r>
              <a:rPr lang="en-US" altLang="zh-CN" b="0" dirty="0">
                <a:solidFill>
                  <a:schemeClr val="tx1"/>
                </a:solidFill>
                <a:latin typeface="+mj-ea"/>
                <a:ea typeface="+mj-ea"/>
              </a:rPr>
              <a:t>SSB AM</a:t>
            </a:r>
            <a:r>
              <a:rPr lang="zh-CN" altLang="zh-CN" b="0" dirty="0">
                <a:solidFill>
                  <a:schemeClr val="tx1"/>
                </a:solidFill>
                <a:latin typeface="+mj-ea"/>
                <a:ea typeface="+mj-ea"/>
              </a:rPr>
              <a:t>调制模块使用希尔伯特滤波器进行单边幅度调制。输出为通常形式的调制信号。输入和输出均为基于采样的实数标量信号。</a:t>
            </a:r>
          </a:p>
        </p:txBody>
      </p:sp>
      <p:sp>
        <p:nvSpPr>
          <p:cNvPr id="3" name="矩形 2"/>
          <p:cNvSpPr/>
          <p:nvPr/>
        </p:nvSpPr>
        <p:spPr>
          <a:xfrm>
            <a:off x="323528" y="1997839"/>
            <a:ext cx="8352928" cy="1631216"/>
          </a:xfrm>
          <a:prstGeom prst="rect">
            <a:avLst/>
          </a:prstGeom>
        </p:spPr>
        <p:txBody>
          <a:bodyPr wrap="square">
            <a:spAutoFit/>
          </a:bodyPr>
          <a:lstStyle/>
          <a:p>
            <a:pPr algn="l"/>
            <a:r>
              <a:rPr lang="zh-CN" altLang="zh-CN" b="0" dirty="0">
                <a:solidFill>
                  <a:schemeClr val="tx1"/>
                </a:solidFill>
                <a:latin typeface="+mj-ea"/>
                <a:ea typeface="+mj-ea"/>
              </a:rPr>
              <a:t>在通常情况下，“</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”参数项要比信号的最高频率高很多。根据莱奎斯特采样理论，模型中采样时间的倒数必须大于“</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”参数项的两倍。</a:t>
            </a:r>
          </a:p>
          <a:p>
            <a:pPr algn="l"/>
            <a:r>
              <a:rPr lang="en-US" altLang="zh-CN" b="0" dirty="0" smtClean="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SSB AM</a:t>
            </a:r>
            <a:r>
              <a:rPr lang="zh-CN" altLang="zh-CN" b="0" dirty="0">
                <a:solidFill>
                  <a:schemeClr val="tx1"/>
                </a:solidFill>
                <a:latin typeface="+mj-ea"/>
                <a:ea typeface="+mj-ea"/>
              </a:rPr>
              <a:t>调制模块如图</a:t>
            </a:r>
            <a:r>
              <a:rPr lang="en-US" altLang="zh-CN" b="0" dirty="0">
                <a:solidFill>
                  <a:schemeClr val="tx1"/>
                </a:solidFill>
                <a:latin typeface="+mj-ea"/>
                <a:ea typeface="+mj-ea"/>
              </a:rPr>
              <a:t>11-60</a:t>
            </a:r>
            <a:r>
              <a:rPr lang="zh-CN" altLang="zh-CN" b="0" dirty="0">
                <a:solidFill>
                  <a:schemeClr val="tx1"/>
                </a:solidFill>
                <a:latin typeface="+mj-ea"/>
                <a:ea typeface="+mj-ea"/>
              </a:rPr>
              <a:t>所示。</a:t>
            </a:r>
          </a:p>
          <a:p>
            <a:pPr algn="l"/>
            <a:r>
              <a:rPr lang="zh-CN" altLang="zh-CN" b="0" dirty="0" smtClean="0">
                <a:solidFill>
                  <a:schemeClr val="tx1"/>
                </a:solidFill>
                <a:latin typeface="+mj-ea"/>
                <a:ea typeface="+mj-ea"/>
              </a:rPr>
              <a:t>双击</a:t>
            </a:r>
            <a:r>
              <a:rPr lang="en-US" altLang="zh-CN" b="0" dirty="0">
                <a:solidFill>
                  <a:schemeClr val="tx1"/>
                </a:solidFill>
                <a:latin typeface="+mj-ea"/>
                <a:ea typeface="+mj-ea"/>
              </a:rPr>
              <a:t>SSB AM</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11-61</a:t>
            </a:r>
            <a:r>
              <a:rPr lang="zh-CN" altLang="zh-CN" b="0" dirty="0">
                <a:solidFill>
                  <a:schemeClr val="tx1"/>
                </a:solidFill>
                <a:latin typeface="+mj-ea"/>
                <a:ea typeface="+mj-ea"/>
              </a:rPr>
              <a:t>所示。</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629055"/>
            <a:ext cx="6356350"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2402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908720"/>
            <a:ext cx="8856984" cy="2554545"/>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11-61</a:t>
            </a:r>
            <a:r>
              <a:rPr lang="zh-CN" altLang="zh-CN" b="0" dirty="0">
                <a:solidFill>
                  <a:schemeClr val="tx1"/>
                </a:solidFill>
                <a:latin typeface="+mj-ea"/>
                <a:ea typeface="+mj-ea"/>
              </a:rPr>
              <a:t>所示，</a:t>
            </a:r>
          </a:p>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”参数选项：设定调制信号的载波频率。</a:t>
            </a:r>
          </a:p>
          <a:p>
            <a:pPr algn="l"/>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”参数选项：设定载波频率初始化相位。</a:t>
            </a:r>
          </a:p>
          <a:p>
            <a:pPr algn="l"/>
            <a:r>
              <a:rPr lang="zh-CN" altLang="zh-CN" b="0" dirty="0">
                <a:solidFill>
                  <a:schemeClr val="tx1"/>
                </a:solidFill>
                <a:latin typeface="+mj-ea"/>
                <a:ea typeface="+mj-ea"/>
              </a:rPr>
              <a:t>“</a:t>
            </a:r>
            <a:r>
              <a:rPr lang="en-US" altLang="zh-CN" b="0" dirty="0">
                <a:solidFill>
                  <a:schemeClr val="tx1"/>
                </a:solidFill>
                <a:latin typeface="+mj-ea"/>
                <a:ea typeface="+mj-ea"/>
              </a:rPr>
              <a:t>Sideband to modulate</a:t>
            </a:r>
            <a:r>
              <a:rPr lang="zh-CN" altLang="zh-CN" b="0" dirty="0">
                <a:solidFill>
                  <a:schemeClr val="tx1"/>
                </a:solidFill>
                <a:latin typeface="+mj-ea"/>
                <a:ea typeface="+mj-ea"/>
              </a:rPr>
              <a:t>”参数选项：传输方式设定项，有</a:t>
            </a:r>
            <a:r>
              <a:rPr lang="en-US" altLang="zh-CN" b="0" dirty="0">
                <a:solidFill>
                  <a:schemeClr val="tx1"/>
                </a:solidFill>
                <a:latin typeface="+mj-ea"/>
                <a:ea typeface="+mj-ea"/>
              </a:rPr>
              <a:t>upper</a:t>
            </a:r>
            <a:r>
              <a:rPr lang="zh-CN" altLang="zh-CN" b="0" dirty="0">
                <a:solidFill>
                  <a:schemeClr val="tx1"/>
                </a:solidFill>
                <a:latin typeface="+mj-ea"/>
                <a:ea typeface="+mj-ea"/>
              </a:rPr>
              <a:t>和</a:t>
            </a:r>
            <a:r>
              <a:rPr lang="en-US" altLang="zh-CN" b="0" dirty="0">
                <a:solidFill>
                  <a:schemeClr val="tx1"/>
                </a:solidFill>
                <a:latin typeface="+mj-ea"/>
                <a:ea typeface="+mj-ea"/>
              </a:rPr>
              <a:t>lower</a:t>
            </a:r>
            <a:r>
              <a:rPr lang="zh-CN" altLang="zh-CN" b="0" dirty="0">
                <a:solidFill>
                  <a:schemeClr val="tx1"/>
                </a:solidFill>
                <a:latin typeface="+mj-ea"/>
                <a:ea typeface="+mj-ea"/>
              </a:rPr>
              <a:t>两种，分别为上边带传输和下边带传输。</a:t>
            </a:r>
          </a:p>
          <a:p>
            <a:pPr algn="l"/>
            <a:r>
              <a:rPr lang="zh-CN" altLang="zh-CN" b="0" dirty="0">
                <a:solidFill>
                  <a:schemeClr val="tx1"/>
                </a:solidFill>
                <a:latin typeface="+mj-ea"/>
                <a:ea typeface="+mj-ea"/>
              </a:rPr>
              <a:t>“</a:t>
            </a:r>
            <a:r>
              <a:rPr lang="en-US" altLang="zh-CN" b="0" dirty="0">
                <a:solidFill>
                  <a:schemeClr val="tx1"/>
                </a:solidFill>
                <a:latin typeface="+mj-ea"/>
                <a:ea typeface="+mj-ea"/>
              </a:rPr>
              <a:t>Hilbert Transform filter order</a:t>
            </a:r>
            <a:r>
              <a:rPr lang="zh-CN" altLang="zh-CN" b="0" dirty="0">
                <a:solidFill>
                  <a:schemeClr val="tx1"/>
                </a:solidFill>
                <a:latin typeface="+mj-ea"/>
                <a:ea typeface="+mj-ea"/>
              </a:rPr>
              <a:t>”参数选项：设定用于希尔伯特转化的</a:t>
            </a:r>
            <a:r>
              <a:rPr lang="en-US" altLang="zh-CN" b="0" dirty="0">
                <a:solidFill>
                  <a:schemeClr val="tx1"/>
                </a:solidFill>
                <a:latin typeface="+mj-ea"/>
                <a:ea typeface="+mj-ea"/>
              </a:rPr>
              <a:t>FIR</a:t>
            </a:r>
            <a:r>
              <a:rPr lang="zh-CN" altLang="zh-CN" b="0" dirty="0">
                <a:solidFill>
                  <a:schemeClr val="tx1"/>
                </a:solidFill>
                <a:latin typeface="+mj-ea"/>
                <a:ea typeface="+mj-ea"/>
              </a:rPr>
              <a:t>滤波器的长度。</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SSBSC AM</a:t>
            </a:r>
            <a:r>
              <a:rPr lang="zh-CN" altLang="zh-CN" b="0" dirty="0">
                <a:solidFill>
                  <a:schemeClr val="tx1"/>
                </a:solidFill>
                <a:latin typeface="+mj-ea"/>
                <a:ea typeface="+mj-ea"/>
              </a:rPr>
              <a:t>调制模块模型，如图</a:t>
            </a:r>
            <a:r>
              <a:rPr lang="en-US" altLang="zh-CN" b="0" dirty="0">
                <a:solidFill>
                  <a:schemeClr val="tx1"/>
                </a:solidFill>
                <a:latin typeface="+mj-ea"/>
                <a:ea typeface="+mj-ea"/>
              </a:rPr>
              <a:t>11-62</a:t>
            </a:r>
            <a:r>
              <a:rPr lang="zh-CN" altLang="zh-CN" b="0" dirty="0">
                <a:solidFill>
                  <a:schemeClr val="tx1"/>
                </a:solidFill>
                <a:latin typeface="+mj-ea"/>
                <a:ea typeface="+mj-ea"/>
              </a:rPr>
              <a:t>所示。</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717032"/>
            <a:ext cx="4030663" cy="1684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2402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982176"/>
            <a:ext cx="8496944" cy="1015663"/>
          </a:xfrm>
          <a:prstGeom prst="rect">
            <a:avLst/>
          </a:prstGeom>
        </p:spPr>
        <p:txBody>
          <a:bodyPr wrap="square">
            <a:spAutoFit/>
          </a:bodyPr>
          <a:lstStyle/>
          <a:p>
            <a:pPr algn="l"/>
            <a:r>
              <a:rPr lang="zh-CN" altLang="zh-CN" b="0" dirty="0">
                <a:solidFill>
                  <a:schemeClr val="tx1"/>
                </a:solidFill>
                <a:latin typeface="+mj-ea"/>
                <a:ea typeface="+mj-ea"/>
              </a:rPr>
              <a:t>设定“</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”参数选项为</a:t>
            </a:r>
            <a:r>
              <a:rPr lang="en-US" altLang="zh-CN" b="0" dirty="0">
                <a:solidFill>
                  <a:schemeClr val="tx1"/>
                </a:solidFill>
                <a:latin typeface="+mj-ea"/>
                <a:ea typeface="+mj-ea"/>
              </a:rPr>
              <a:t>10</a:t>
            </a:r>
            <a:r>
              <a:rPr lang="zh-CN" altLang="zh-CN" b="0" dirty="0">
                <a:solidFill>
                  <a:schemeClr val="tx1"/>
                </a:solidFill>
                <a:latin typeface="+mj-ea"/>
                <a:ea typeface="+mj-ea"/>
              </a:rPr>
              <a:t>，“</a:t>
            </a:r>
            <a:r>
              <a:rPr lang="en-US" altLang="zh-CN" b="0" dirty="0">
                <a:solidFill>
                  <a:schemeClr val="tx1"/>
                </a:solidFill>
                <a:latin typeface="+mj-ea"/>
                <a:ea typeface="+mj-ea"/>
              </a:rPr>
              <a:t>Sideband to modulate</a:t>
            </a:r>
            <a:r>
              <a:rPr lang="zh-CN" altLang="zh-CN" b="0" dirty="0">
                <a:solidFill>
                  <a:schemeClr val="tx1"/>
                </a:solidFill>
                <a:latin typeface="+mj-ea"/>
                <a:ea typeface="+mj-ea"/>
              </a:rPr>
              <a:t>”参数选项为</a:t>
            </a:r>
            <a:r>
              <a:rPr lang="en-US" altLang="zh-CN" b="0" dirty="0">
                <a:solidFill>
                  <a:schemeClr val="tx1"/>
                </a:solidFill>
                <a:latin typeface="+mj-ea"/>
                <a:ea typeface="+mj-ea"/>
              </a:rPr>
              <a:t>upper</a:t>
            </a:r>
            <a:r>
              <a:rPr lang="zh-CN" altLang="zh-CN" b="0" dirty="0">
                <a:solidFill>
                  <a:schemeClr val="tx1"/>
                </a:solidFill>
                <a:latin typeface="+mj-ea"/>
                <a:ea typeface="+mj-ea"/>
              </a:rPr>
              <a:t>，“</a:t>
            </a:r>
            <a:r>
              <a:rPr lang="en-US" altLang="zh-CN" b="0" dirty="0">
                <a:solidFill>
                  <a:schemeClr val="tx1"/>
                </a:solidFill>
                <a:latin typeface="+mj-ea"/>
                <a:ea typeface="+mj-ea"/>
              </a:rPr>
              <a:t>Hilbert Transform filter order</a:t>
            </a:r>
            <a:r>
              <a:rPr lang="zh-CN" altLang="zh-CN" b="0" dirty="0">
                <a:solidFill>
                  <a:schemeClr val="tx1"/>
                </a:solidFill>
                <a:latin typeface="+mj-ea"/>
                <a:ea typeface="+mj-ea"/>
              </a:rPr>
              <a:t>”参数选项为</a:t>
            </a:r>
            <a:r>
              <a:rPr lang="en-US" altLang="zh-CN" b="0" dirty="0">
                <a:solidFill>
                  <a:schemeClr val="tx1"/>
                </a:solidFill>
                <a:latin typeface="+mj-ea"/>
                <a:ea typeface="+mj-ea"/>
              </a:rPr>
              <a:t>4</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11-63</a:t>
            </a:r>
            <a:r>
              <a:rPr lang="zh-CN" altLang="zh-CN" b="0" dirty="0">
                <a:solidFill>
                  <a:schemeClr val="tx1"/>
                </a:solidFill>
                <a:latin typeface="+mj-ea"/>
                <a:ea typeface="+mj-ea"/>
              </a:rPr>
              <a:t>所示。</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97839"/>
            <a:ext cx="3752129" cy="2416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240" y="4869160"/>
            <a:ext cx="8659215" cy="707886"/>
          </a:xfrm>
          <a:prstGeom prst="rect">
            <a:avLst/>
          </a:prstGeom>
        </p:spPr>
        <p:txBody>
          <a:bodyPr wrap="square">
            <a:spAutoFit/>
          </a:bodyPr>
          <a:lstStyle/>
          <a:p>
            <a:pPr algn="l"/>
            <a:r>
              <a:rPr lang="zh-CN" altLang="zh-CN" b="0" dirty="0">
                <a:solidFill>
                  <a:schemeClr val="tx1"/>
                </a:solidFill>
                <a:latin typeface="+mj-ea"/>
                <a:ea typeface="+mj-ea"/>
              </a:rPr>
              <a:t>修改“</a:t>
            </a:r>
            <a:r>
              <a:rPr lang="en-US" altLang="zh-CN" b="0" dirty="0">
                <a:solidFill>
                  <a:schemeClr val="tx1"/>
                </a:solidFill>
                <a:latin typeface="+mj-ea"/>
                <a:ea typeface="+mj-ea"/>
              </a:rPr>
              <a:t>Sideband to modulate</a:t>
            </a:r>
            <a:r>
              <a:rPr lang="zh-CN" altLang="zh-CN" b="0" dirty="0">
                <a:solidFill>
                  <a:schemeClr val="tx1"/>
                </a:solidFill>
                <a:latin typeface="+mj-ea"/>
                <a:ea typeface="+mj-ea"/>
              </a:rPr>
              <a:t>”参数选项为</a:t>
            </a:r>
            <a:r>
              <a:rPr lang="en-US" altLang="zh-CN" b="0" dirty="0">
                <a:solidFill>
                  <a:schemeClr val="tx1"/>
                </a:solidFill>
                <a:latin typeface="+mj-ea"/>
                <a:ea typeface="+mj-ea"/>
              </a:rPr>
              <a:t>lower</a:t>
            </a:r>
            <a:r>
              <a:rPr lang="zh-CN" altLang="zh-CN" b="0" dirty="0">
                <a:solidFill>
                  <a:schemeClr val="tx1"/>
                </a:solidFill>
                <a:latin typeface="+mj-ea"/>
                <a:ea typeface="+mj-ea"/>
              </a:rPr>
              <a:t>，“</a:t>
            </a:r>
            <a:r>
              <a:rPr lang="en-US" altLang="zh-CN" b="0" dirty="0">
                <a:solidFill>
                  <a:schemeClr val="tx1"/>
                </a:solidFill>
                <a:latin typeface="+mj-ea"/>
                <a:ea typeface="+mj-ea"/>
              </a:rPr>
              <a:t>Hilbert Transform filter order</a:t>
            </a:r>
            <a:r>
              <a:rPr lang="zh-CN" altLang="zh-CN" b="0" dirty="0">
                <a:solidFill>
                  <a:schemeClr val="tx1"/>
                </a:solidFill>
                <a:latin typeface="+mj-ea"/>
                <a:ea typeface="+mj-ea"/>
              </a:rPr>
              <a:t>”参数选项为</a:t>
            </a:r>
            <a:r>
              <a:rPr lang="en-US" altLang="zh-CN" b="0" dirty="0">
                <a:solidFill>
                  <a:schemeClr val="tx1"/>
                </a:solidFill>
                <a:latin typeface="+mj-ea"/>
                <a:ea typeface="+mj-ea"/>
              </a:rPr>
              <a:t>12</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11-59</a:t>
            </a:r>
            <a:r>
              <a:rPr lang="zh-CN" altLang="zh-CN" b="0" dirty="0">
                <a:solidFill>
                  <a:schemeClr val="tx1"/>
                </a:solidFill>
                <a:latin typeface="+mj-ea"/>
                <a:ea typeface="+mj-ea"/>
              </a:rPr>
              <a:t>所示。</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961" y="1997839"/>
            <a:ext cx="3703306" cy="255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204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268760"/>
            <a:ext cx="441146" cy="400110"/>
          </a:xfrm>
          <a:prstGeom prst="rect">
            <a:avLst/>
          </a:prstGeom>
        </p:spPr>
        <p:txBody>
          <a:bodyPr wrap="none">
            <a:spAutoFit/>
          </a:bodyPr>
          <a:lstStyle/>
          <a:p>
            <a:pPr algn="l"/>
            <a:r>
              <a:rPr lang="zh-CN" altLang="zh-CN" b="0" dirty="0">
                <a:solidFill>
                  <a:schemeClr val="tx1"/>
                </a:solidFill>
                <a:latin typeface="+mj-ea"/>
                <a:ea typeface="+mj-ea"/>
              </a:rPr>
              <a:t>对</a:t>
            </a:r>
            <a:endParaRPr lang="zh-CN" altLang="en-US" b="0" dirty="0">
              <a:solidFill>
                <a:schemeClr val="tx1"/>
              </a:solidFill>
              <a:latin typeface="+mj-ea"/>
              <a:ea typeface="+mj-ea"/>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7600" y="1316897"/>
            <a:ext cx="502072" cy="33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630219" y="1316897"/>
            <a:ext cx="5109323" cy="400110"/>
          </a:xfrm>
          <a:prstGeom prst="rect">
            <a:avLst/>
          </a:prstGeom>
        </p:spPr>
        <p:txBody>
          <a:bodyPr wrap="square">
            <a:spAutoFit/>
          </a:bodyPr>
          <a:lstStyle/>
          <a:p>
            <a:pPr algn="l"/>
            <a:r>
              <a:rPr lang="zh-CN" altLang="zh-CN" b="0" dirty="0">
                <a:solidFill>
                  <a:schemeClr val="tx1"/>
                </a:solidFill>
                <a:latin typeface="+mj-ea"/>
                <a:ea typeface="+mj-ea"/>
              </a:rPr>
              <a:t>进行傅立叶反变换得到升余弦脉冲波形如下：</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0857" y="1698752"/>
            <a:ext cx="2587471" cy="126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07504" y="3068960"/>
            <a:ext cx="8424936" cy="1631216"/>
          </a:xfrm>
          <a:prstGeom prst="rect">
            <a:avLst/>
          </a:prstGeom>
        </p:spPr>
        <p:txBody>
          <a:bodyPr wrap="square">
            <a:spAutoFit/>
          </a:bodyPr>
          <a:lstStyle/>
          <a:p>
            <a:pPr algn="l"/>
            <a:r>
              <a:rPr lang="zh-CN" altLang="zh-CN" b="0" dirty="0">
                <a:solidFill>
                  <a:schemeClr val="tx1"/>
                </a:solidFill>
                <a:latin typeface="+mj-ea"/>
                <a:ea typeface="+mj-ea"/>
              </a:rPr>
              <a:t>（</a:t>
            </a:r>
            <a:r>
              <a:rPr lang="x-none" altLang="zh-CN" b="0" dirty="0">
                <a:solidFill>
                  <a:schemeClr val="tx1"/>
                </a:solidFill>
                <a:latin typeface="+mj-ea"/>
                <a:ea typeface="+mj-ea"/>
              </a:rPr>
              <a:t>5</a:t>
            </a:r>
            <a:r>
              <a:rPr lang="zh-CN" altLang="zh-CN" b="0" dirty="0">
                <a:solidFill>
                  <a:schemeClr val="tx1"/>
                </a:solidFill>
                <a:latin typeface="+mj-ea"/>
                <a:ea typeface="+mj-ea"/>
              </a:rPr>
              <a:t>）射频调制器和解调器</a:t>
            </a:r>
          </a:p>
          <a:p>
            <a:pPr algn="l"/>
            <a:r>
              <a:rPr lang="zh-CN" altLang="zh-CN" b="0" dirty="0">
                <a:solidFill>
                  <a:schemeClr val="tx1"/>
                </a:solidFill>
                <a:latin typeface="+mj-ea"/>
                <a:ea typeface="+mj-ea"/>
              </a:rPr>
              <a:t>射频调制过程是将一个低通信号通过载波转化成带通信号，而解调过程是将一个带通信号还原成一个低通信号的过程。带通信号在仿真时可以通过其低通复包络来代替。首先介绍代替带通信号的低通复包络表示。</a:t>
            </a:r>
          </a:p>
          <a:p>
            <a:pPr algn="l"/>
            <a:r>
              <a:rPr lang="zh-CN" altLang="zh-CN" b="0" dirty="0">
                <a:solidFill>
                  <a:schemeClr val="tx1"/>
                </a:solidFill>
                <a:latin typeface="+mj-ea"/>
                <a:ea typeface="+mj-ea"/>
              </a:rPr>
              <a:t>一般的带通信号，如在调制器的输出端所看到的，可表示如下：</a:t>
            </a:r>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0296" y="5085184"/>
            <a:ext cx="3743097" cy="54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8522" y="5639565"/>
            <a:ext cx="954107" cy="400110"/>
          </a:xfrm>
          <a:prstGeom prst="rect">
            <a:avLst/>
          </a:prstGeom>
        </p:spPr>
        <p:txBody>
          <a:bodyPr wrap="none">
            <a:spAutoFit/>
          </a:bodyPr>
          <a:lstStyle/>
          <a:p>
            <a:pPr algn="l"/>
            <a:r>
              <a:rPr lang="zh-CN" altLang="zh-CN" b="0" dirty="0">
                <a:solidFill>
                  <a:schemeClr val="tx1"/>
                </a:solidFill>
                <a:latin typeface="+mj-ea"/>
                <a:ea typeface="+mj-ea"/>
              </a:rPr>
              <a:t>其中，</a:t>
            </a:r>
            <a:endParaRPr lang="zh-CN" altLang="en-US" b="0" dirty="0">
              <a:solidFill>
                <a:schemeClr val="tx1"/>
              </a:solidFill>
              <a:latin typeface="+mj-ea"/>
              <a:ea typeface="+mj-ea"/>
            </a:endParaRPr>
          </a:p>
        </p:txBody>
      </p:sp>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8309" y="5701777"/>
            <a:ext cx="467406" cy="3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535715" y="5720991"/>
            <a:ext cx="3775393" cy="400110"/>
          </a:xfrm>
          <a:prstGeom prst="rect">
            <a:avLst/>
          </a:prstGeom>
        </p:spPr>
        <p:txBody>
          <a:bodyPr wrap="none">
            <a:spAutoFit/>
          </a:bodyPr>
          <a:lstStyle/>
          <a:p>
            <a:pPr algn="l"/>
            <a:r>
              <a:rPr lang="zh-CN" altLang="zh-CN" b="0" dirty="0">
                <a:solidFill>
                  <a:schemeClr val="tx1"/>
                </a:solidFill>
                <a:latin typeface="+mj-ea"/>
                <a:ea typeface="+mj-ea"/>
              </a:rPr>
              <a:t>是信号的幅值，或者是实包络，</a:t>
            </a:r>
            <a:endParaRPr lang="zh-CN" altLang="en-US" b="0" dirty="0">
              <a:solidFill>
                <a:schemeClr val="tx1"/>
              </a:solidFill>
              <a:latin typeface="+mj-ea"/>
              <a:ea typeface="+mj-ea"/>
            </a:endParaRPr>
          </a:p>
        </p:txBody>
      </p:sp>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2014" y="5687515"/>
            <a:ext cx="518188" cy="433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528954" y="5720991"/>
            <a:ext cx="1210588" cy="400110"/>
          </a:xfrm>
          <a:prstGeom prst="rect">
            <a:avLst/>
          </a:prstGeom>
        </p:spPr>
        <p:txBody>
          <a:bodyPr wrap="none">
            <a:spAutoFit/>
          </a:bodyPr>
          <a:lstStyle/>
          <a:p>
            <a:pPr algn="l"/>
            <a:r>
              <a:rPr lang="zh-CN" altLang="zh-CN" b="0" dirty="0">
                <a:solidFill>
                  <a:schemeClr val="tx1"/>
                </a:solidFill>
                <a:latin typeface="+mj-ea"/>
                <a:ea typeface="+mj-ea"/>
              </a:rPr>
              <a:t>是相对于</a:t>
            </a:r>
            <a:endParaRPr lang="zh-CN" altLang="en-US" b="0" dirty="0">
              <a:solidFill>
                <a:schemeClr val="tx1"/>
              </a:solidFill>
              <a:latin typeface="+mj-ea"/>
              <a:ea typeface="+mj-ea"/>
            </a:endParaRPr>
          </a:p>
        </p:txBody>
      </p:sp>
      <p:pic>
        <p:nvPicPr>
          <p:cNvPr id="307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60232" y="5735426"/>
            <a:ext cx="748468" cy="41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424604" y="5730322"/>
            <a:ext cx="1723549" cy="400110"/>
          </a:xfrm>
          <a:prstGeom prst="rect">
            <a:avLst/>
          </a:prstGeom>
        </p:spPr>
        <p:txBody>
          <a:bodyPr wrap="none">
            <a:spAutoFit/>
          </a:bodyPr>
          <a:lstStyle/>
          <a:p>
            <a:pPr algn="l"/>
            <a:r>
              <a:rPr lang="zh-CN" altLang="zh-CN" b="0" dirty="0">
                <a:solidFill>
                  <a:schemeClr val="tx1"/>
                </a:solidFill>
                <a:latin typeface="+mj-ea"/>
                <a:ea typeface="+mj-ea"/>
              </a:rPr>
              <a:t>的相位偏移，</a:t>
            </a:r>
            <a:endParaRPr lang="zh-CN" altLang="en-US" b="0" dirty="0">
              <a:solidFill>
                <a:schemeClr val="tx1"/>
              </a:solidFill>
              <a:latin typeface="+mj-ea"/>
              <a:ea typeface="+mj-ea"/>
            </a:endParaRPr>
          </a:p>
        </p:txBody>
      </p:sp>
      <p:pic>
        <p:nvPicPr>
          <p:cNvPr id="308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8522" y="6121101"/>
            <a:ext cx="282302" cy="406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626328" y="6118818"/>
            <a:ext cx="6465952" cy="400110"/>
          </a:xfrm>
          <a:prstGeom prst="rect">
            <a:avLst/>
          </a:prstGeom>
        </p:spPr>
        <p:txBody>
          <a:bodyPr wrap="square">
            <a:spAutoFit/>
          </a:bodyPr>
          <a:lstStyle/>
          <a:p>
            <a:pPr algn="l"/>
            <a:r>
              <a:rPr lang="zh-CN" altLang="zh-CN" b="0" dirty="0">
                <a:solidFill>
                  <a:schemeClr val="tx1"/>
                </a:solidFill>
                <a:latin typeface="+mj-ea"/>
                <a:ea typeface="+mj-ea"/>
              </a:rPr>
              <a:t>是载波频率</a:t>
            </a:r>
            <a:r>
              <a:rPr lang="zh-CN" altLang="zh-CN" b="0" dirty="0" smtClean="0">
                <a:solidFill>
                  <a:schemeClr val="tx1"/>
                </a:solidFill>
                <a:latin typeface="+mj-ea"/>
                <a:ea typeface="+mj-ea"/>
              </a:rPr>
              <a:t>。上</a:t>
            </a:r>
            <a:r>
              <a:rPr lang="zh-CN" altLang="zh-CN" b="0" dirty="0">
                <a:solidFill>
                  <a:schemeClr val="tx1"/>
                </a:solidFill>
                <a:latin typeface="+mj-ea"/>
                <a:ea typeface="+mj-ea"/>
              </a:rPr>
              <a:t>式还可表示如下：</a:t>
            </a:r>
          </a:p>
        </p:txBody>
      </p:sp>
    </p:spTree>
    <p:extLst>
      <p:ext uri="{BB962C8B-B14F-4D97-AF65-F5344CB8AC3E}">
        <p14:creationId xmlns:p14="http://schemas.microsoft.com/office/powerpoint/2010/main" val="23329999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908720"/>
            <a:ext cx="8640960" cy="2554545"/>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6</a:t>
            </a:r>
            <a:r>
              <a:rPr lang="zh-CN" altLang="zh-CN" b="0" dirty="0">
                <a:solidFill>
                  <a:schemeClr val="tx1"/>
                </a:solidFill>
                <a:latin typeface="+mj-ea"/>
                <a:ea typeface="+mj-ea"/>
              </a:rPr>
              <a:t>）</a:t>
            </a:r>
            <a:r>
              <a:rPr lang="en-US" altLang="zh-CN" b="0" dirty="0">
                <a:solidFill>
                  <a:schemeClr val="tx1"/>
                </a:solidFill>
                <a:latin typeface="+mj-ea"/>
                <a:ea typeface="+mj-ea"/>
              </a:rPr>
              <a:t>SSBSC AM</a:t>
            </a:r>
            <a:r>
              <a:rPr lang="zh-CN" altLang="zh-CN" b="0" dirty="0">
                <a:solidFill>
                  <a:schemeClr val="tx1"/>
                </a:solidFill>
                <a:latin typeface="+mj-ea"/>
                <a:ea typeface="+mj-ea"/>
              </a:rPr>
              <a:t>解调</a:t>
            </a:r>
          </a:p>
          <a:p>
            <a:pPr algn="l"/>
            <a:r>
              <a:rPr lang="en-US" altLang="zh-CN" b="0" dirty="0" smtClean="0">
                <a:solidFill>
                  <a:schemeClr val="tx1"/>
                </a:solidFill>
                <a:latin typeface="+mj-ea"/>
                <a:ea typeface="+mj-ea"/>
              </a:rPr>
              <a:t>SSBSC </a:t>
            </a:r>
            <a:r>
              <a:rPr lang="en-US" altLang="zh-CN" b="0" dirty="0">
                <a:solidFill>
                  <a:schemeClr val="tx1"/>
                </a:solidFill>
                <a:latin typeface="+mj-ea"/>
                <a:ea typeface="+mj-ea"/>
              </a:rPr>
              <a:t>AM</a:t>
            </a:r>
            <a:r>
              <a:rPr lang="zh-CN" altLang="zh-CN" b="0" dirty="0">
                <a:solidFill>
                  <a:schemeClr val="tx1"/>
                </a:solidFill>
                <a:latin typeface="+mj-ea"/>
                <a:ea typeface="+mj-ea"/>
              </a:rPr>
              <a:t>解调模块对单边带幅度调制的信号进行解调。输入信号为通带表示的调制信号，输入和输出信号都是基于采样的实数标量信号。</a:t>
            </a:r>
          </a:p>
          <a:p>
            <a:pPr algn="l"/>
            <a:r>
              <a:rPr lang="zh-CN" altLang="zh-CN" b="0" dirty="0" smtClean="0">
                <a:solidFill>
                  <a:schemeClr val="tx1"/>
                </a:solidFill>
                <a:latin typeface="+mj-ea"/>
                <a:ea typeface="+mj-ea"/>
              </a:rPr>
              <a:t>在</a:t>
            </a:r>
            <a:r>
              <a:rPr lang="zh-CN" altLang="zh-CN" b="0" dirty="0">
                <a:solidFill>
                  <a:schemeClr val="tx1"/>
                </a:solidFill>
                <a:latin typeface="+mj-ea"/>
                <a:ea typeface="+mj-ea"/>
              </a:rPr>
              <a:t>通常情况下，“</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”参数项要比输入信号的最高频率高很多。根据莱奎斯特采样理论，模型中采样时间的倒数必须大于“</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”参数项的两倍。</a:t>
            </a:r>
          </a:p>
          <a:p>
            <a:pPr algn="l"/>
            <a:r>
              <a:rPr lang="en-US" altLang="zh-CN" b="0" dirty="0" smtClean="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SSBSC AM</a:t>
            </a:r>
            <a:r>
              <a:rPr lang="zh-CN" altLang="zh-CN" b="0" dirty="0">
                <a:solidFill>
                  <a:schemeClr val="tx1"/>
                </a:solidFill>
                <a:latin typeface="+mj-ea"/>
                <a:ea typeface="+mj-ea"/>
              </a:rPr>
              <a:t>解调模块如图</a:t>
            </a:r>
            <a:r>
              <a:rPr lang="en-US" altLang="zh-CN" b="0" dirty="0">
                <a:solidFill>
                  <a:schemeClr val="tx1"/>
                </a:solidFill>
                <a:latin typeface="+mj-ea"/>
                <a:ea typeface="+mj-ea"/>
              </a:rPr>
              <a:t>11-65</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a:t>
            </a:r>
            <a:r>
              <a:rPr lang="en-US" altLang="zh-CN" b="0" dirty="0">
                <a:solidFill>
                  <a:schemeClr val="tx1"/>
                </a:solidFill>
                <a:latin typeface="+mj-ea"/>
                <a:ea typeface="+mj-ea"/>
              </a:rPr>
              <a:t>SSBSC AM</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11-66</a:t>
            </a:r>
            <a:r>
              <a:rPr lang="zh-CN" altLang="zh-CN" b="0" dirty="0">
                <a:solidFill>
                  <a:schemeClr val="tx1"/>
                </a:solidFill>
                <a:latin typeface="+mj-ea"/>
                <a:ea typeface="+mj-ea"/>
              </a:rPr>
              <a:t>所示。</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800" y="3437707"/>
            <a:ext cx="6569075" cy="319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2048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766733"/>
            <a:ext cx="8784976" cy="3170099"/>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11-66</a:t>
            </a:r>
            <a:r>
              <a:rPr lang="zh-CN" altLang="zh-CN" b="0" dirty="0">
                <a:solidFill>
                  <a:schemeClr val="tx1"/>
                </a:solidFill>
                <a:latin typeface="+mj-ea"/>
                <a:ea typeface="+mj-ea"/>
              </a:rPr>
              <a:t>所示，</a:t>
            </a:r>
          </a:p>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”参数选项：设定调制信号的载波频率。</a:t>
            </a:r>
          </a:p>
          <a:p>
            <a:pPr algn="l"/>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”参数选项：设定载波频率初始化相位。</a:t>
            </a:r>
          </a:p>
          <a:p>
            <a:pPr algn="l"/>
            <a:r>
              <a:rPr lang="zh-CN" altLang="zh-CN" b="0" dirty="0">
                <a:solidFill>
                  <a:schemeClr val="tx1"/>
                </a:solidFill>
                <a:latin typeface="+mj-ea"/>
                <a:ea typeface="+mj-ea"/>
              </a:rPr>
              <a:t>“</a:t>
            </a:r>
            <a:r>
              <a:rPr lang="en-US" altLang="zh-CN" b="0" dirty="0" err="1">
                <a:solidFill>
                  <a:schemeClr val="tx1"/>
                </a:solidFill>
                <a:latin typeface="+mj-ea"/>
                <a:ea typeface="+mj-ea"/>
              </a:rPr>
              <a:t>Lowpass</a:t>
            </a:r>
            <a:r>
              <a:rPr lang="en-US" altLang="zh-CN" b="0" dirty="0">
                <a:solidFill>
                  <a:schemeClr val="tx1"/>
                </a:solidFill>
                <a:latin typeface="+mj-ea"/>
                <a:ea typeface="+mj-ea"/>
              </a:rPr>
              <a:t> filter design method</a:t>
            </a:r>
            <a:r>
              <a:rPr lang="zh-CN" altLang="zh-CN" b="0" dirty="0">
                <a:solidFill>
                  <a:schemeClr val="tx1"/>
                </a:solidFill>
                <a:latin typeface="+mj-ea"/>
                <a:ea typeface="+mj-ea"/>
              </a:rPr>
              <a:t>”参数选项：滤波器的产生方法，包括</a:t>
            </a:r>
            <a:r>
              <a:rPr lang="en-US" altLang="zh-CN" b="0" dirty="0">
                <a:solidFill>
                  <a:schemeClr val="tx1"/>
                </a:solidFill>
                <a:latin typeface="+mj-ea"/>
                <a:ea typeface="+mj-ea"/>
              </a:rPr>
              <a:t>Butterworth</a:t>
            </a:r>
            <a:r>
              <a:rPr lang="zh-CN" altLang="zh-CN" b="0" dirty="0">
                <a:solidFill>
                  <a:schemeClr val="tx1"/>
                </a:solidFill>
                <a:latin typeface="+mj-ea"/>
                <a:ea typeface="+mj-ea"/>
              </a:rPr>
              <a:t>、</a:t>
            </a:r>
            <a:r>
              <a:rPr lang="en-US" altLang="zh-CN" b="0" dirty="0">
                <a:solidFill>
                  <a:schemeClr val="tx1"/>
                </a:solidFill>
                <a:latin typeface="+mj-ea"/>
                <a:ea typeface="+mj-ea"/>
              </a:rPr>
              <a:t>Chebyshev1</a:t>
            </a:r>
            <a:r>
              <a:rPr lang="zh-CN" altLang="zh-CN" b="0" dirty="0">
                <a:solidFill>
                  <a:schemeClr val="tx1"/>
                </a:solidFill>
                <a:latin typeface="+mj-ea"/>
                <a:ea typeface="+mj-ea"/>
              </a:rPr>
              <a:t>、</a:t>
            </a:r>
            <a:r>
              <a:rPr lang="en-US" altLang="zh-CN" b="0" dirty="0">
                <a:solidFill>
                  <a:schemeClr val="tx1"/>
                </a:solidFill>
                <a:latin typeface="+mj-ea"/>
                <a:ea typeface="+mj-ea"/>
              </a:rPr>
              <a:t>Chebyshev2</a:t>
            </a:r>
            <a:r>
              <a:rPr lang="zh-CN" altLang="zh-CN" b="0" dirty="0">
                <a:solidFill>
                  <a:schemeClr val="tx1"/>
                </a:solidFill>
                <a:latin typeface="+mj-ea"/>
                <a:ea typeface="+mj-ea"/>
              </a:rPr>
              <a:t>、</a:t>
            </a:r>
            <a:r>
              <a:rPr lang="en-US" altLang="zh-CN" b="0" dirty="0">
                <a:solidFill>
                  <a:schemeClr val="tx1"/>
                </a:solidFill>
                <a:latin typeface="+mj-ea"/>
                <a:ea typeface="+mj-ea"/>
              </a:rPr>
              <a:t>Elliptic</a:t>
            </a:r>
            <a:r>
              <a:rPr lang="zh-CN" altLang="zh-CN" b="0" dirty="0">
                <a:solidFill>
                  <a:schemeClr val="tx1"/>
                </a:solidFill>
                <a:latin typeface="+mj-ea"/>
                <a:ea typeface="+mj-ea"/>
              </a:rPr>
              <a:t>等。</a:t>
            </a:r>
          </a:p>
          <a:p>
            <a:pPr algn="l"/>
            <a:r>
              <a:rPr lang="zh-CN" altLang="zh-CN" b="0" dirty="0">
                <a:solidFill>
                  <a:schemeClr val="tx1"/>
                </a:solidFill>
                <a:latin typeface="+mj-ea"/>
                <a:ea typeface="+mj-ea"/>
              </a:rPr>
              <a:t>“</a:t>
            </a:r>
            <a:r>
              <a:rPr lang="en-US" altLang="zh-CN" b="0" dirty="0">
                <a:solidFill>
                  <a:schemeClr val="tx1"/>
                </a:solidFill>
                <a:latin typeface="+mj-ea"/>
                <a:ea typeface="+mj-ea"/>
              </a:rPr>
              <a:t>Filter order</a:t>
            </a:r>
            <a:r>
              <a:rPr lang="zh-CN" altLang="zh-CN" b="0" dirty="0">
                <a:solidFill>
                  <a:schemeClr val="tx1"/>
                </a:solidFill>
                <a:latin typeface="+mj-ea"/>
                <a:ea typeface="+mj-ea"/>
              </a:rPr>
              <a:t>”参数选项：设定“</a:t>
            </a:r>
            <a:r>
              <a:rPr lang="en-US" altLang="zh-CN" b="0" dirty="0" err="1">
                <a:solidFill>
                  <a:schemeClr val="tx1"/>
                </a:solidFill>
                <a:latin typeface="+mj-ea"/>
                <a:ea typeface="+mj-ea"/>
              </a:rPr>
              <a:t>Lowpass</a:t>
            </a:r>
            <a:r>
              <a:rPr lang="en-US" altLang="zh-CN" b="0" dirty="0">
                <a:solidFill>
                  <a:schemeClr val="tx1"/>
                </a:solidFill>
                <a:latin typeface="+mj-ea"/>
                <a:ea typeface="+mj-ea"/>
              </a:rPr>
              <a:t> filter design method</a:t>
            </a:r>
            <a:r>
              <a:rPr lang="zh-CN" altLang="zh-CN" b="0" dirty="0">
                <a:solidFill>
                  <a:schemeClr val="tx1"/>
                </a:solidFill>
                <a:latin typeface="+mj-ea"/>
                <a:ea typeface="+mj-ea"/>
              </a:rPr>
              <a:t>”参数选项中的滤波器阶数。</a:t>
            </a:r>
          </a:p>
          <a:p>
            <a:pPr algn="l"/>
            <a:r>
              <a:rPr lang="zh-CN" altLang="zh-CN" b="0" dirty="0">
                <a:solidFill>
                  <a:schemeClr val="tx1"/>
                </a:solidFill>
                <a:latin typeface="+mj-ea"/>
                <a:ea typeface="+mj-ea"/>
              </a:rPr>
              <a:t>“</a:t>
            </a:r>
            <a:r>
              <a:rPr lang="en-US" altLang="zh-CN" b="0" dirty="0">
                <a:solidFill>
                  <a:schemeClr val="tx1"/>
                </a:solidFill>
                <a:latin typeface="+mj-ea"/>
                <a:ea typeface="+mj-ea"/>
              </a:rPr>
              <a:t>Cutoff frequency(Hz)</a:t>
            </a:r>
            <a:r>
              <a:rPr lang="zh-CN" altLang="zh-CN" b="0" dirty="0">
                <a:solidFill>
                  <a:schemeClr val="tx1"/>
                </a:solidFill>
                <a:latin typeface="+mj-ea"/>
                <a:ea typeface="+mj-ea"/>
              </a:rPr>
              <a:t>”参数选项：设定“</a:t>
            </a:r>
            <a:r>
              <a:rPr lang="en-US" altLang="zh-CN" b="0" dirty="0" err="1">
                <a:solidFill>
                  <a:schemeClr val="tx1"/>
                </a:solidFill>
                <a:latin typeface="+mj-ea"/>
                <a:ea typeface="+mj-ea"/>
              </a:rPr>
              <a:t>Lowpass</a:t>
            </a:r>
            <a:r>
              <a:rPr lang="en-US" altLang="zh-CN" b="0" dirty="0">
                <a:solidFill>
                  <a:schemeClr val="tx1"/>
                </a:solidFill>
                <a:latin typeface="+mj-ea"/>
                <a:ea typeface="+mj-ea"/>
              </a:rPr>
              <a:t> filter design method</a:t>
            </a:r>
            <a:r>
              <a:rPr lang="zh-CN" altLang="zh-CN" b="0" dirty="0">
                <a:solidFill>
                  <a:schemeClr val="tx1"/>
                </a:solidFill>
                <a:latin typeface="+mj-ea"/>
                <a:ea typeface="+mj-ea"/>
              </a:rPr>
              <a:t>”参数选项中的滤波器截止频率。</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SSBSC AM</a:t>
            </a:r>
            <a:r>
              <a:rPr lang="zh-CN" altLang="zh-CN" b="0" dirty="0">
                <a:solidFill>
                  <a:schemeClr val="tx1"/>
                </a:solidFill>
                <a:latin typeface="+mj-ea"/>
                <a:ea typeface="+mj-ea"/>
              </a:rPr>
              <a:t>解调模块模型，如图</a:t>
            </a:r>
            <a:r>
              <a:rPr lang="en-US" altLang="zh-CN" b="0" dirty="0">
                <a:solidFill>
                  <a:schemeClr val="tx1"/>
                </a:solidFill>
                <a:latin typeface="+mj-ea"/>
                <a:ea typeface="+mj-ea"/>
              </a:rPr>
              <a:t>11-67</a:t>
            </a:r>
            <a:r>
              <a:rPr lang="zh-CN" altLang="zh-CN" b="0" dirty="0">
                <a:solidFill>
                  <a:schemeClr val="tx1"/>
                </a:solidFill>
                <a:latin typeface="+mj-ea"/>
                <a:ea typeface="+mj-ea"/>
              </a:rPr>
              <a:t>所示。</a:t>
            </a: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092" y="3944134"/>
            <a:ext cx="37338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2048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836712"/>
            <a:ext cx="8352928" cy="1323439"/>
          </a:xfrm>
          <a:prstGeom prst="rect">
            <a:avLst/>
          </a:prstGeom>
        </p:spPr>
        <p:txBody>
          <a:bodyPr wrap="square">
            <a:spAutoFit/>
          </a:bodyPr>
          <a:lstStyle/>
          <a:p>
            <a:pPr algn="l"/>
            <a:r>
              <a:rPr lang="zh-CN" altLang="zh-CN" b="0" dirty="0">
                <a:solidFill>
                  <a:schemeClr val="tx1"/>
                </a:solidFill>
                <a:latin typeface="+mj-ea"/>
                <a:ea typeface="+mj-ea"/>
              </a:rPr>
              <a:t>采用系统默认输入，设定“</a:t>
            </a:r>
            <a:r>
              <a:rPr lang="en-US" altLang="zh-CN" b="0" dirty="0">
                <a:solidFill>
                  <a:schemeClr val="tx1"/>
                </a:solidFill>
                <a:latin typeface="+mj-ea"/>
                <a:ea typeface="+mj-ea"/>
              </a:rPr>
              <a:t>Cutoff frequency(Hz)</a:t>
            </a:r>
            <a:r>
              <a:rPr lang="zh-CN" altLang="zh-CN" b="0" dirty="0">
                <a:solidFill>
                  <a:schemeClr val="tx1"/>
                </a:solidFill>
                <a:latin typeface="+mj-ea"/>
                <a:ea typeface="+mj-ea"/>
              </a:rPr>
              <a:t>”参数选项值为</a:t>
            </a:r>
            <a:r>
              <a:rPr lang="en-US" altLang="zh-CN" b="0" dirty="0">
                <a:solidFill>
                  <a:schemeClr val="tx1"/>
                </a:solidFill>
                <a:latin typeface="+mj-ea"/>
                <a:ea typeface="+mj-ea"/>
              </a:rPr>
              <a:t>0.1</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11-68</a:t>
            </a:r>
            <a:r>
              <a:rPr lang="zh-CN" altLang="zh-CN" b="0" dirty="0">
                <a:solidFill>
                  <a:schemeClr val="tx1"/>
                </a:solidFill>
                <a:latin typeface="+mj-ea"/>
                <a:ea typeface="+mj-ea"/>
              </a:rPr>
              <a:t>所示。</a:t>
            </a:r>
          </a:p>
          <a:p>
            <a:pPr algn="l"/>
            <a:r>
              <a:rPr lang="en-US" altLang="zh-CN" b="0" dirty="0">
                <a:solidFill>
                  <a:schemeClr val="tx1"/>
                </a:solidFill>
                <a:latin typeface="+mj-ea"/>
                <a:ea typeface="+mj-ea"/>
              </a:rPr>
              <a:t>	</a:t>
            </a:r>
            <a:r>
              <a:rPr lang="zh-CN" altLang="zh-CN" b="0" dirty="0">
                <a:solidFill>
                  <a:schemeClr val="tx1"/>
                </a:solidFill>
                <a:latin typeface="+mj-ea"/>
                <a:ea typeface="+mj-ea"/>
              </a:rPr>
              <a:t>修改“</a:t>
            </a:r>
            <a:r>
              <a:rPr lang="en-US" altLang="zh-CN" b="0" dirty="0">
                <a:solidFill>
                  <a:schemeClr val="tx1"/>
                </a:solidFill>
                <a:latin typeface="+mj-ea"/>
                <a:ea typeface="+mj-ea"/>
              </a:rPr>
              <a:t>Filter order</a:t>
            </a:r>
            <a:r>
              <a:rPr lang="zh-CN" altLang="zh-CN" b="0" dirty="0">
                <a:solidFill>
                  <a:schemeClr val="tx1"/>
                </a:solidFill>
                <a:latin typeface="+mj-ea"/>
                <a:ea typeface="+mj-ea"/>
              </a:rPr>
              <a:t>”参数选项值</a:t>
            </a:r>
            <a:r>
              <a:rPr lang="en-US" altLang="zh-CN" b="0" dirty="0">
                <a:solidFill>
                  <a:schemeClr val="tx1"/>
                </a:solidFill>
                <a:latin typeface="+mj-ea"/>
                <a:ea typeface="+mj-ea"/>
              </a:rPr>
              <a:t>8</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11-69</a:t>
            </a:r>
            <a:r>
              <a:rPr lang="zh-CN" altLang="zh-CN" b="0" dirty="0">
                <a:solidFill>
                  <a:schemeClr val="tx1"/>
                </a:solidFill>
                <a:latin typeface="+mj-ea"/>
                <a:ea typeface="+mj-ea"/>
              </a:rPr>
              <a:t>所示。</a:t>
            </a: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492896"/>
            <a:ext cx="6927850" cy="2500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2048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980728"/>
            <a:ext cx="8352928" cy="1015663"/>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7</a:t>
            </a:r>
            <a:r>
              <a:rPr lang="zh-CN" altLang="zh-CN" b="0" dirty="0">
                <a:solidFill>
                  <a:schemeClr val="tx1"/>
                </a:solidFill>
                <a:latin typeface="+mj-ea"/>
                <a:ea typeface="+mj-ea"/>
              </a:rPr>
              <a:t>）</a:t>
            </a:r>
            <a:r>
              <a:rPr lang="en-US" altLang="zh-CN" b="0" dirty="0">
                <a:solidFill>
                  <a:schemeClr val="tx1"/>
                </a:solidFill>
                <a:latin typeface="+mj-ea"/>
                <a:ea typeface="+mj-ea"/>
              </a:rPr>
              <a:t>PM</a:t>
            </a:r>
            <a:r>
              <a:rPr lang="zh-CN" altLang="zh-CN" b="0" dirty="0">
                <a:solidFill>
                  <a:schemeClr val="tx1"/>
                </a:solidFill>
                <a:latin typeface="+mj-ea"/>
                <a:ea typeface="+mj-ea"/>
              </a:rPr>
              <a:t>调制</a:t>
            </a:r>
          </a:p>
          <a:p>
            <a:pPr algn="l"/>
            <a:r>
              <a:rPr lang="en-US" altLang="zh-CN" b="0" dirty="0">
                <a:solidFill>
                  <a:schemeClr val="tx1"/>
                </a:solidFill>
                <a:latin typeface="+mj-ea"/>
                <a:ea typeface="+mj-ea"/>
              </a:rPr>
              <a:t>PM</a:t>
            </a:r>
            <a:r>
              <a:rPr lang="zh-CN" altLang="zh-CN" b="0" dirty="0">
                <a:solidFill>
                  <a:schemeClr val="tx1"/>
                </a:solidFill>
                <a:latin typeface="+mj-ea"/>
                <a:ea typeface="+mj-ea"/>
              </a:rPr>
              <a:t>调制模块进行通带相位调制。输出为通带表示的调制信号。输入和输出均为基于采样的实数标量信号。</a:t>
            </a:r>
          </a:p>
        </p:txBody>
      </p:sp>
      <p:sp>
        <p:nvSpPr>
          <p:cNvPr id="3" name="矩形 2"/>
          <p:cNvSpPr/>
          <p:nvPr/>
        </p:nvSpPr>
        <p:spPr>
          <a:xfrm>
            <a:off x="323528" y="1997839"/>
            <a:ext cx="8280920" cy="1631216"/>
          </a:xfrm>
          <a:prstGeom prst="rect">
            <a:avLst/>
          </a:prstGeom>
        </p:spPr>
        <p:txBody>
          <a:bodyPr wrap="square">
            <a:spAutoFit/>
          </a:bodyPr>
          <a:lstStyle/>
          <a:p>
            <a:pPr algn="l"/>
            <a:r>
              <a:rPr lang="zh-CN" altLang="zh-CN" b="0" dirty="0">
                <a:solidFill>
                  <a:schemeClr val="tx1"/>
                </a:solidFill>
                <a:latin typeface="+mj-ea"/>
                <a:ea typeface="+mj-ea"/>
              </a:rPr>
              <a:t>在通常情况下，“</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”参数项要比信号的最高频率高很多。根据莱奎斯特采样理论，模型中采样时间的倒数必须大于“</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”参数项的两倍。</a:t>
            </a:r>
          </a:p>
          <a:p>
            <a:pPr algn="l"/>
            <a:r>
              <a:rPr lang="en-US" altLang="zh-CN" b="0" dirty="0" smtClean="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PM</a:t>
            </a:r>
            <a:r>
              <a:rPr lang="zh-CN" altLang="zh-CN" b="0" dirty="0">
                <a:solidFill>
                  <a:schemeClr val="tx1"/>
                </a:solidFill>
                <a:latin typeface="+mj-ea"/>
                <a:ea typeface="+mj-ea"/>
              </a:rPr>
              <a:t>调制模块如图</a:t>
            </a:r>
            <a:r>
              <a:rPr lang="en-US" altLang="zh-CN" b="0" dirty="0">
                <a:solidFill>
                  <a:schemeClr val="tx1"/>
                </a:solidFill>
                <a:latin typeface="+mj-ea"/>
                <a:ea typeface="+mj-ea"/>
              </a:rPr>
              <a:t>11-70</a:t>
            </a:r>
            <a:r>
              <a:rPr lang="zh-CN" altLang="zh-CN" b="0" dirty="0">
                <a:solidFill>
                  <a:schemeClr val="tx1"/>
                </a:solidFill>
                <a:latin typeface="+mj-ea"/>
                <a:ea typeface="+mj-ea"/>
              </a:rPr>
              <a:t>所示。</a:t>
            </a:r>
          </a:p>
          <a:p>
            <a:pPr algn="l"/>
            <a:r>
              <a:rPr lang="zh-CN" altLang="zh-CN" b="0" dirty="0" smtClean="0">
                <a:solidFill>
                  <a:schemeClr val="tx1"/>
                </a:solidFill>
                <a:latin typeface="+mj-ea"/>
                <a:ea typeface="+mj-ea"/>
              </a:rPr>
              <a:t>双击</a:t>
            </a:r>
            <a:r>
              <a:rPr lang="en-US" altLang="zh-CN" b="0" dirty="0">
                <a:solidFill>
                  <a:schemeClr val="tx1"/>
                </a:solidFill>
                <a:latin typeface="+mj-ea"/>
                <a:ea typeface="+mj-ea"/>
              </a:rPr>
              <a:t>PM</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11-71</a:t>
            </a:r>
            <a:r>
              <a:rPr lang="zh-CN" altLang="zh-CN" b="0" dirty="0">
                <a:solidFill>
                  <a:schemeClr val="tx1"/>
                </a:solidFill>
                <a:latin typeface="+mj-ea"/>
                <a:ea typeface="+mj-ea"/>
              </a:rPr>
              <a:t>所示。</a:t>
            </a:r>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804" y="3646094"/>
            <a:ext cx="6232367" cy="2747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2048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880142"/>
            <a:ext cx="8496944" cy="1631216"/>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11-71</a:t>
            </a:r>
            <a:r>
              <a:rPr lang="zh-CN" altLang="zh-CN" b="0" dirty="0">
                <a:solidFill>
                  <a:schemeClr val="tx1"/>
                </a:solidFill>
                <a:latin typeface="+mj-ea"/>
                <a:ea typeface="+mj-ea"/>
              </a:rPr>
              <a:t>所示，</a:t>
            </a:r>
          </a:p>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”参数选项：设定调制信号的载波频率。</a:t>
            </a:r>
          </a:p>
          <a:p>
            <a:pPr algn="l"/>
            <a:r>
              <a:rPr lang="zh-CN" altLang="zh-CN" b="0" dirty="0">
                <a:solidFill>
                  <a:schemeClr val="tx1"/>
                </a:solidFill>
                <a:latin typeface="+mj-ea"/>
                <a:ea typeface="+mj-ea"/>
              </a:rPr>
              <a:t>“</a:t>
            </a:r>
            <a:r>
              <a:rPr lang="en-US" altLang="zh-CN" b="0" dirty="0">
                <a:solidFill>
                  <a:schemeClr val="tx1"/>
                </a:solidFill>
                <a:latin typeface="+mj-ea"/>
                <a:ea typeface="+mj-ea"/>
              </a:rPr>
              <a:t>Initial phase(rad)</a:t>
            </a:r>
            <a:r>
              <a:rPr lang="zh-CN" altLang="zh-CN" b="0" dirty="0">
                <a:solidFill>
                  <a:schemeClr val="tx1"/>
                </a:solidFill>
                <a:latin typeface="+mj-ea"/>
                <a:ea typeface="+mj-ea"/>
              </a:rPr>
              <a:t>”参数选项：设定载波频率初始化相位。</a:t>
            </a:r>
          </a:p>
          <a:p>
            <a:pPr algn="l"/>
            <a:r>
              <a:rPr lang="zh-CN" altLang="zh-CN" b="0" dirty="0">
                <a:solidFill>
                  <a:schemeClr val="tx1"/>
                </a:solidFill>
                <a:latin typeface="+mj-ea"/>
                <a:ea typeface="+mj-ea"/>
              </a:rPr>
              <a:t>“</a:t>
            </a:r>
            <a:r>
              <a:rPr lang="en-US" altLang="zh-CN" b="0" dirty="0">
                <a:solidFill>
                  <a:schemeClr val="tx1"/>
                </a:solidFill>
                <a:latin typeface="+mj-ea"/>
                <a:ea typeface="+mj-ea"/>
              </a:rPr>
              <a:t>phase deviation(rad)</a:t>
            </a:r>
            <a:r>
              <a:rPr lang="zh-CN" altLang="zh-CN" b="0" dirty="0">
                <a:solidFill>
                  <a:schemeClr val="tx1"/>
                </a:solidFill>
                <a:latin typeface="+mj-ea"/>
                <a:ea typeface="+mj-ea"/>
              </a:rPr>
              <a:t>”参数选项：设定载波频率相位偏移量。</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PM</a:t>
            </a:r>
            <a:r>
              <a:rPr lang="zh-CN" altLang="zh-CN" b="0" dirty="0">
                <a:solidFill>
                  <a:schemeClr val="tx1"/>
                </a:solidFill>
                <a:latin typeface="+mj-ea"/>
                <a:ea typeface="+mj-ea"/>
              </a:rPr>
              <a:t>调制模块模型，如图</a:t>
            </a:r>
            <a:r>
              <a:rPr lang="en-US" altLang="zh-CN" b="0" dirty="0">
                <a:solidFill>
                  <a:schemeClr val="tx1"/>
                </a:solidFill>
                <a:latin typeface="+mj-ea"/>
                <a:ea typeface="+mj-ea"/>
              </a:rPr>
              <a:t>11-72</a:t>
            </a:r>
            <a:r>
              <a:rPr lang="zh-CN" altLang="zh-CN" b="0" dirty="0">
                <a:solidFill>
                  <a:schemeClr val="tx1"/>
                </a:solidFill>
                <a:latin typeface="+mj-ea"/>
                <a:ea typeface="+mj-ea"/>
              </a:rPr>
              <a:t>所示。</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511358"/>
            <a:ext cx="4762500" cy="193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9512" y="4941168"/>
            <a:ext cx="8856984" cy="1015663"/>
          </a:xfrm>
          <a:prstGeom prst="rect">
            <a:avLst/>
          </a:prstGeom>
        </p:spPr>
        <p:txBody>
          <a:bodyPr wrap="square">
            <a:spAutoFit/>
          </a:bodyPr>
          <a:lstStyle/>
          <a:p>
            <a:pPr algn="l"/>
            <a:r>
              <a:rPr lang="zh-CN" altLang="zh-CN" b="0" dirty="0">
                <a:solidFill>
                  <a:schemeClr val="tx1"/>
                </a:solidFill>
                <a:latin typeface="+mj-ea"/>
                <a:ea typeface="+mj-ea"/>
              </a:rPr>
              <a:t>设定“</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”参数选项为</a:t>
            </a:r>
            <a:r>
              <a:rPr lang="en-US" altLang="zh-CN" b="0" dirty="0">
                <a:solidFill>
                  <a:schemeClr val="tx1"/>
                </a:solidFill>
                <a:latin typeface="+mj-ea"/>
                <a:ea typeface="+mj-ea"/>
              </a:rPr>
              <a:t>300</a:t>
            </a:r>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”参数选项为</a:t>
            </a:r>
            <a:r>
              <a:rPr lang="en-US" altLang="zh-CN" b="0" dirty="0">
                <a:solidFill>
                  <a:schemeClr val="tx1"/>
                </a:solidFill>
                <a:latin typeface="+mj-ea"/>
                <a:ea typeface="+mj-ea"/>
              </a:rPr>
              <a:t>0</a:t>
            </a:r>
            <a:r>
              <a:rPr lang="zh-CN" altLang="zh-CN" b="0" dirty="0">
                <a:solidFill>
                  <a:schemeClr val="tx1"/>
                </a:solidFill>
                <a:latin typeface="+mj-ea"/>
                <a:ea typeface="+mj-ea"/>
              </a:rPr>
              <a:t>，“</a:t>
            </a:r>
            <a:r>
              <a:rPr lang="en-US" altLang="zh-CN" b="0" dirty="0">
                <a:solidFill>
                  <a:schemeClr val="tx1"/>
                </a:solidFill>
                <a:latin typeface="+mj-ea"/>
                <a:ea typeface="+mj-ea"/>
              </a:rPr>
              <a:t>phase deviation(rad)</a:t>
            </a:r>
            <a:r>
              <a:rPr lang="zh-CN" altLang="zh-CN" b="0" dirty="0">
                <a:solidFill>
                  <a:schemeClr val="tx1"/>
                </a:solidFill>
                <a:latin typeface="+mj-ea"/>
                <a:ea typeface="+mj-ea"/>
              </a:rPr>
              <a:t>”参数选项</a:t>
            </a:r>
            <a:r>
              <a:rPr lang="en-US" altLang="zh-CN" b="0" dirty="0">
                <a:solidFill>
                  <a:schemeClr val="tx1"/>
                </a:solidFill>
                <a:latin typeface="+mj-ea"/>
                <a:ea typeface="+mj-ea"/>
              </a:rPr>
              <a:t>pi/2</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11-73</a:t>
            </a:r>
            <a:r>
              <a:rPr lang="zh-CN" altLang="zh-CN" b="0" dirty="0">
                <a:solidFill>
                  <a:schemeClr val="tx1"/>
                </a:solidFill>
                <a:latin typeface="+mj-ea"/>
                <a:ea typeface="+mj-ea"/>
              </a:rPr>
              <a:t>所示。</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808" y="2276872"/>
            <a:ext cx="3593807"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8980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908720"/>
            <a:ext cx="8208912" cy="707886"/>
          </a:xfrm>
          <a:prstGeom prst="rect">
            <a:avLst/>
          </a:prstGeom>
        </p:spPr>
        <p:txBody>
          <a:bodyPr wrap="square">
            <a:spAutoFit/>
          </a:bodyPr>
          <a:lstStyle/>
          <a:p>
            <a:pPr algn="l"/>
            <a:r>
              <a:rPr lang="zh-CN" altLang="zh-CN" b="0" dirty="0">
                <a:solidFill>
                  <a:schemeClr val="tx1"/>
                </a:solidFill>
                <a:latin typeface="+mj-ea"/>
                <a:ea typeface="+mj-ea"/>
              </a:rPr>
              <a:t>修改“</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”参数选项为</a:t>
            </a:r>
            <a:r>
              <a:rPr lang="en-US" altLang="zh-CN" b="0" dirty="0">
                <a:solidFill>
                  <a:schemeClr val="tx1"/>
                </a:solidFill>
                <a:latin typeface="+mj-ea"/>
                <a:ea typeface="+mj-ea"/>
              </a:rPr>
              <a:t>pi/2</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11-74</a:t>
            </a:r>
            <a:r>
              <a:rPr lang="zh-CN" altLang="zh-CN" b="0" dirty="0">
                <a:solidFill>
                  <a:schemeClr val="tx1"/>
                </a:solidFill>
                <a:latin typeface="+mj-ea"/>
                <a:ea typeface="+mj-ea"/>
              </a:rPr>
              <a:t>所示。</a:t>
            </a: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136774"/>
            <a:ext cx="3894137" cy="2582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8980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238" y="836712"/>
            <a:ext cx="8820472" cy="3170099"/>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8</a:t>
            </a:r>
            <a:r>
              <a:rPr lang="zh-CN" altLang="zh-CN" b="0" dirty="0">
                <a:solidFill>
                  <a:schemeClr val="tx1"/>
                </a:solidFill>
                <a:latin typeface="+mj-ea"/>
                <a:ea typeface="+mj-ea"/>
              </a:rPr>
              <a:t>）</a:t>
            </a:r>
            <a:r>
              <a:rPr lang="en-US" altLang="zh-CN" b="0" dirty="0">
                <a:solidFill>
                  <a:schemeClr val="tx1"/>
                </a:solidFill>
                <a:latin typeface="+mj-ea"/>
                <a:ea typeface="+mj-ea"/>
              </a:rPr>
              <a:t>PM</a:t>
            </a:r>
            <a:r>
              <a:rPr lang="zh-CN" altLang="zh-CN" b="0" dirty="0">
                <a:solidFill>
                  <a:schemeClr val="tx1"/>
                </a:solidFill>
                <a:latin typeface="+mj-ea"/>
                <a:ea typeface="+mj-ea"/>
              </a:rPr>
              <a:t>解调</a:t>
            </a:r>
          </a:p>
          <a:p>
            <a:pPr algn="l"/>
            <a:r>
              <a:rPr lang="en-US" altLang="zh-CN" b="0" dirty="0" smtClean="0">
                <a:solidFill>
                  <a:schemeClr val="tx1"/>
                </a:solidFill>
                <a:latin typeface="+mj-ea"/>
                <a:ea typeface="+mj-ea"/>
              </a:rPr>
              <a:t>PM</a:t>
            </a:r>
            <a:r>
              <a:rPr lang="zh-CN" altLang="zh-CN" b="0" dirty="0">
                <a:solidFill>
                  <a:schemeClr val="tx1"/>
                </a:solidFill>
                <a:latin typeface="+mj-ea"/>
                <a:ea typeface="+mj-ea"/>
              </a:rPr>
              <a:t>解调模块对通带相位调制的信号进行解调。输入信号为通带表示的调制信号，输入和输出信号都是基于采样的实数标量信号。</a:t>
            </a:r>
          </a:p>
          <a:p>
            <a:pPr algn="l"/>
            <a:r>
              <a:rPr lang="zh-CN" altLang="zh-CN" b="0" dirty="0" smtClean="0">
                <a:solidFill>
                  <a:schemeClr val="tx1"/>
                </a:solidFill>
                <a:latin typeface="+mj-ea"/>
                <a:ea typeface="+mj-ea"/>
              </a:rPr>
              <a:t>在</a:t>
            </a:r>
            <a:r>
              <a:rPr lang="zh-CN" altLang="zh-CN" b="0" dirty="0">
                <a:solidFill>
                  <a:schemeClr val="tx1"/>
                </a:solidFill>
                <a:latin typeface="+mj-ea"/>
                <a:ea typeface="+mj-ea"/>
              </a:rPr>
              <a:t>解调的过程中，模块要使用一个滤波器，为了执行滤波器的希尔伯特转换，载波频率最好大于输入信号采样时间的</a:t>
            </a:r>
            <a:r>
              <a:rPr lang="en-US" altLang="zh-CN" b="0" dirty="0">
                <a:solidFill>
                  <a:schemeClr val="tx1"/>
                </a:solidFill>
                <a:latin typeface="+mj-ea"/>
                <a:ea typeface="+mj-ea"/>
              </a:rPr>
              <a:t>10%</a:t>
            </a:r>
            <a:r>
              <a:rPr lang="zh-CN" altLang="zh-CN" b="0" dirty="0">
                <a:solidFill>
                  <a:schemeClr val="tx1"/>
                </a:solidFill>
                <a:latin typeface="+mj-ea"/>
                <a:ea typeface="+mj-ea"/>
              </a:rPr>
              <a:t>。</a:t>
            </a:r>
          </a:p>
          <a:p>
            <a:pPr algn="l"/>
            <a:r>
              <a:rPr lang="zh-CN" altLang="zh-CN" b="0" dirty="0">
                <a:solidFill>
                  <a:schemeClr val="tx1"/>
                </a:solidFill>
                <a:latin typeface="+mj-ea"/>
                <a:ea typeface="+mj-ea"/>
              </a:rPr>
              <a:t>在通常情况下，“</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”参数项要比输入信号的最高频率高很多。根据莱奎斯特采样理论，模型中采样时间的倒数必须大于“</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”参数项的两倍。</a:t>
            </a:r>
          </a:p>
          <a:p>
            <a:pPr algn="l"/>
            <a:r>
              <a:rPr lang="en-US" altLang="zh-CN" b="0" dirty="0" smtClean="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PM</a:t>
            </a:r>
            <a:r>
              <a:rPr lang="zh-CN" altLang="zh-CN" b="0" dirty="0">
                <a:solidFill>
                  <a:schemeClr val="tx1"/>
                </a:solidFill>
                <a:latin typeface="+mj-ea"/>
                <a:ea typeface="+mj-ea"/>
              </a:rPr>
              <a:t>解调模块如图</a:t>
            </a:r>
            <a:r>
              <a:rPr lang="en-US" altLang="zh-CN" b="0" dirty="0">
                <a:solidFill>
                  <a:schemeClr val="tx1"/>
                </a:solidFill>
                <a:latin typeface="+mj-ea"/>
                <a:ea typeface="+mj-ea"/>
              </a:rPr>
              <a:t>11-75</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a:t>
            </a:r>
            <a:r>
              <a:rPr lang="en-US" altLang="zh-CN" b="0" dirty="0">
                <a:solidFill>
                  <a:schemeClr val="tx1"/>
                </a:solidFill>
                <a:latin typeface="+mj-ea"/>
                <a:ea typeface="+mj-ea"/>
              </a:rPr>
              <a:t>PM</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11-66</a:t>
            </a:r>
            <a:r>
              <a:rPr lang="zh-CN" altLang="zh-CN" b="0" dirty="0">
                <a:solidFill>
                  <a:schemeClr val="tx1"/>
                </a:solidFill>
                <a:latin typeface="+mj-ea"/>
                <a:ea typeface="+mj-ea"/>
              </a:rPr>
              <a:t>所示。</a:t>
            </a: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006811"/>
            <a:ext cx="5234757" cy="2523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898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836712"/>
            <a:ext cx="8496944" cy="2246769"/>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11-66</a:t>
            </a:r>
            <a:r>
              <a:rPr lang="zh-CN" altLang="zh-CN" b="0" dirty="0">
                <a:solidFill>
                  <a:schemeClr val="tx1"/>
                </a:solidFill>
                <a:latin typeface="+mj-ea"/>
                <a:ea typeface="+mj-ea"/>
              </a:rPr>
              <a:t>所示，</a:t>
            </a:r>
          </a:p>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”参数选项：设定调制信号的载波频率。</a:t>
            </a:r>
          </a:p>
          <a:p>
            <a:pPr algn="l"/>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”参数选项：设定载波频率初始化相位。</a:t>
            </a:r>
          </a:p>
          <a:p>
            <a:pPr algn="l"/>
            <a:r>
              <a:rPr lang="zh-CN" altLang="zh-CN" b="0" dirty="0">
                <a:solidFill>
                  <a:schemeClr val="tx1"/>
                </a:solidFill>
                <a:latin typeface="+mj-ea"/>
                <a:ea typeface="+mj-ea"/>
              </a:rPr>
              <a:t>“</a:t>
            </a:r>
            <a:r>
              <a:rPr lang="en-US" altLang="zh-CN" b="0" dirty="0">
                <a:solidFill>
                  <a:schemeClr val="tx1"/>
                </a:solidFill>
                <a:latin typeface="+mj-ea"/>
                <a:ea typeface="+mj-ea"/>
              </a:rPr>
              <a:t>phase deviation(rad)</a:t>
            </a:r>
            <a:r>
              <a:rPr lang="zh-CN" altLang="zh-CN" b="0" dirty="0">
                <a:solidFill>
                  <a:schemeClr val="tx1"/>
                </a:solidFill>
                <a:latin typeface="+mj-ea"/>
                <a:ea typeface="+mj-ea"/>
              </a:rPr>
              <a:t>”参数选项：设定载波信号相位偏移。</a:t>
            </a:r>
          </a:p>
          <a:p>
            <a:pPr algn="l"/>
            <a:r>
              <a:rPr lang="zh-CN" altLang="zh-CN" b="0" dirty="0">
                <a:solidFill>
                  <a:schemeClr val="tx1"/>
                </a:solidFill>
                <a:latin typeface="+mj-ea"/>
                <a:ea typeface="+mj-ea"/>
              </a:rPr>
              <a:t>“</a:t>
            </a:r>
            <a:r>
              <a:rPr lang="en-US" altLang="zh-CN" b="0" dirty="0">
                <a:solidFill>
                  <a:schemeClr val="tx1"/>
                </a:solidFill>
                <a:latin typeface="+mj-ea"/>
                <a:ea typeface="+mj-ea"/>
              </a:rPr>
              <a:t>Hilbert transform filter order</a:t>
            </a:r>
            <a:r>
              <a:rPr lang="zh-CN" altLang="zh-CN" b="0" dirty="0">
                <a:solidFill>
                  <a:schemeClr val="tx1"/>
                </a:solidFill>
                <a:latin typeface="+mj-ea"/>
                <a:ea typeface="+mj-ea"/>
              </a:rPr>
              <a:t>”参数选项：表示用于希尔伯特转化的</a:t>
            </a:r>
            <a:r>
              <a:rPr lang="en-US" altLang="zh-CN" b="0" dirty="0">
                <a:solidFill>
                  <a:schemeClr val="tx1"/>
                </a:solidFill>
                <a:latin typeface="+mj-ea"/>
                <a:ea typeface="+mj-ea"/>
              </a:rPr>
              <a:t>FIR</a:t>
            </a:r>
            <a:r>
              <a:rPr lang="zh-CN" altLang="zh-CN" b="0" dirty="0">
                <a:solidFill>
                  <a:schemeClr val="tx1"/>
                </a:solidFill>
                <a:latin typeface="+mj-ea"/>
                <a:ea typeface="+mj-ea"/>
              </a:rPr>
              <a:t>滤波器的长度。</a:t>
            </a:r>
            <a:r>
              <a:rPr lang="en-US" altLang="zh-CN" b="0" dirty="0">
                <a:solidFill>
                  <a:schemeClr val="tx1"/>
                </a:solidFill>
                <a:latin typeface="+mj-ea"/>
                <a:ea typeface="+mj-ea"/>
              </a:rPr>
              <a:t> </a:t>
            </a:r>
            <a:endParaRPr lang="zh-CN" altLang="zh-CN" b="0" dirty="0">
              <a:solidFill>
                <a:schemeClr val="tx1"/>
              </a:solidFill>
              <a:latin typeface="+mj-ea"/>
              <a:ea typeface="+mj-ea"/>
            </a:endParaRPr>
          </a:p>
          <a:p>
            <a:pPr algn="l"/>
            <a:r>
              <a:rPr lang="zh-CN" altLang="zh-CN" b="0" dirty="0">
                <a:solidFill>
                  <a:schemeClr val="tx1"/>
                </a:solidFill>
                <a:latin typeface="+mj-ea"/>
                <a:ea typeface="+mj-ea"/>
              </a:rPr>
              <a:t>搭建</a:t>
            </a:r>
            <a:r>
              <a:rPr lang="en-US" altLang="zh-CN" b="0" dirty="0">
                <a:solidFill>
                  <a:schemeClr val="tx1"/>
                </a:solidFill>
                <a:latin typeface="+mj-ea"/>
                <a:ea typeface="+mj-ea"/>
              </a:rPr>
              <a:t>PM</a:t>
            </a:r>
            <a:r>
              <a:rPr lang="zh-CN" altLang="zh-CN" b="0" dirty="0">
                <a:solidFill>
                  <a:schemeClr val="tx1"/>
                </a:solidFill>
                <a:latin typeface="+mj-ea"/>
                <a:ea typeface="+mj-ea"/>
              </a:rPr>
              <a:t>解调模块模型，如图</a:t>
            </a:r>
            <a:r>
              <a:rPr lang="en-US" altLang="zh-CN" b="0" dirty="0">
                <a:solidFill>
                  <a:schemeClr val="tx1"/>
                </a:solidFill>
                <a:latin typeface="+mj-ea"/>
                <a:ea typeface="+mj-ea"/>
              </a:rPr>
              <a:t>11-77</a:t>
            </a:r>
            <a:r>
              <a:rPr lang="zh-CN" altLang="zh-CN" b="0" dirty="0">
                <a:solidFill>
                  <a:schemeClr val="tx1"/>
                </a:solidFill>
                <a:latin typeface="+mj-ea"/>
                <a:ea typeface="+mj-ea"/>
              </a:rPr>
              <a:t>所示。</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01008"/>
            <a:ext cx="4305300" cy="165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8980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052736"/>
            <a:ext cx="4572000" cy="1323439"/>
          </a:xfrm>
          <a:prstGeom prst="rect">
            <a:avLst/>
          </a:prstGeom>
        </p:spPr>
        <p:txBody>
          <a:bodyPr>
            <a:spAutoFit/>
          </a:bodyPr>
          <a:lstStyle/>
          <a:p>
            <a:pPr algn="l"/>
            <a:r>
              <a:rPr lang="zh-CN" altLang="zh-CN" b="0" dirty="0">
                <a:solidFill>
                  <a:schemeClr val="tx1"/>
                </a:solidFill>
                <a:latin typeface="+mj-ea"/>
                <a:ea typeface="+mj-ea"/>
              </a:rPr>
              <a:t>采用系统默认输入，设定“</a:t>
            </a:r>
            <a:r>
              <a:rPr lang="en-US" altLang="zh-CN" b="0" dirty="0">
                <a:solidFill>
                  <a:schemeClr val="tx1"/>
                </a:solidFill>
                <a:latin typeface="+mj-ea"/>
                <a:ea typeface="+mj-ea"/>
              </a:rPr>
              <a:t>Hilbert transform filter order</a:t>
            </a:r>
            <a:r>
              <a:rPr lang="zh-CN" altLang="zh-CN" b="0" dirty="0">
                <a:solidFill>
                  <a:schemeClr val="tx1"/>
                </a:solidFill>
                <a:latin typeface="+mj-ea"/>
                <a:ea typeface="+mj-ea"/>
              </a:rPr>
              <a:t>”参数选项值为</a:t>
            </a:r>
            <a:r>
              <a:rPr lang="en-US" altLang="zh-CN" b="0" dirty="0">
                <a:solidFill>
                  <a:schemeClr val="tx1"/>
                </a:solidFill>
                <a:latin typeface="+mj-ea"/>
                <a:ea typeface="+mj-ea"/>
              </a:rPr>
              <a:t>4</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11-78</a:t>
            </a:r>
            <a:r>
              <a:rPr lang="zh-CN" altLang="zh-CN" b="0" dirty="0">
                <a:solidFill>
                  <a:schemeClr val="tx1"/>
                </a:solidFill>
                <a:latin typeface="+mj-ea"/>
                <a:ea typeface="+mj-ea"/>
              </a:rPr>
              <a:t>所示。</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692696"/>
            <a:ext cx="3771900" cy="2462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96144" y="3717032"/>
            <a:ext cx="4572000" cy="1015663"/>
          </a:xfrm>
          <a:prstGeom prst="rect">
            <a:avLst/>
          </a:prstGeom>
        </p:spPr>
        <p:txBody>
          <a:bodyPr>
            <a:spAutoFit/>
          </a:bodyPr>
          <a:lstStyle/>
          <a:p>
            <a:pPr algn="l"/>
            <a:r>
              <a:rPr lang="zh-CN" altLang="zh-CN" b="0" dirty="0">
                <a:solidFill>
                  <a:schemeClr val="tx1"/>
                </a:solidFill>
                <a:latin typeface="+mj-ea"/>
                <a:ea typeface="+mj-ea"/>
              </a:rPr>
              <a:t>修改“</a:t>
            </a:r>
            <a:r>
              <a:rPr lang="en-US" altLang="zh-CN" b="0" dirty="0">
                <a:solidFill>
                  <a:schemeClr val="tx1"/>
                </a:solidFill>
                <a:latin typeface="+mj-ea"/>
                <a:ea typeface="+mj-ea"/>
              </a:rPr>
              <a:t>Hilbert transform filter order</a:t>
            </a:r>
            <a:r>
              <a:rPr lang="zh-CN" altLang="zh-CN" b="0" dirty="0">
                <a:solidFill>
                  <a:schemeClr val="tx1"/>
                </a:solidFill>
                <a:latin typeface="+mj-ea"/>
                <a:ea typeface="+mj-ea"/>
              </a:rPr>
              <a:t>”参数选项值</a:t>
            </a:r>
            <a:r>
              <a:rPr lang="en-US" altLang="zh-CN" b="0" dirty="0">
                <a:solidFill>
                  <a:schemeClr val="tx1"/>
                </a:solidFill>
                <a:latin typeface="+mj-ea"/>
                <a:ea typeface="+mj-ea"/>
              </a:rPr>
              <a:t>12</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11-69</a:t>
            </a:r>
            <a:r>
              <a:rPr lang="zh-CN" altLang="zh-CN" b="0" dirty="0">
                <a:solidFill>
                  <a:schemeClr val="tx1"/>
                </a:solidFill>
                <a:latin typeface="+mj-ea"/>
                <a:ea typeface="+mj-ea"/>
              </a:rPr>
              <a:t>所示。</a:t>
            </a:r>
          </a:p>
        </p:txBody>
      </p:sp>
      <p:pic>
        <p:nvPicPr>
          <p:cNvPr id="573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573016"/>
            <a:ext cx="3916363" cy="271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8980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982176"/>
            <a:ext cx="8352928" cy="1323439"/>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9</a:t>
            </a:r>
            <a:r>
              <a:rPr lang="zh-CN" altLang="zh-CN" b="0" dirty="0">
                <a:solidFill>
                  <a:schemeClr val="tx1"/>
                </a:solidFill>
                <a:latin typeface="+mj-ea"/>
                <a:ea typeface="+mj-ea"/>
              </a:rPr>
              <a:t>）</a:t>
            </a:r>
            <a:r>
              <a:rPr lang="en-US" altLang="zh-CN" b="0" dirty="0">
                <a:solidFill>
                  <a:schemeClr val="tx1"/>
                </a:solidFill>
                <a:latin typeface="+mj-ea"/>
                <a:ea typeface="+mj-ea"/>
              </a:rPr>
              <a:t>FM</a:t>
            </a:r>
            <a:r>
              <a:rPr lang="zh-CN" altLang="zh-CN" b="0" dirty="0">
                <a:solidFill>
                  <a:schemeClr val="tx1"/>
                </a:solidFill>
                <a:latin typeface="+mj-ea"/>
                <a:ea typeface="+mj-ea"/>
              </a:rPr>
              <a:t>调制</a:t>
            </a:r>
          </a:p>
          <a:p>
            <a:pPr algn="l"/>
            <a:r>
              <a:rPr lang="en-US" altLang="zh-CN" b="0" dirty="0">
                <a:solidFill>
                  <a:schemeClr val="tx1"/>
                </a:solidFill>
                <a:latin typeface="+mj-ea"/>
                <a:ea typeface="+mj-ea"/>
              </a:rPr>
              <a:t>FM</a:t>
            </a:r>
            <a:r>
              <a:rPr lang="zh-CN" altLang="zh-CN" b="0" dirty="0">
                <a:solidFill>
                  <a:schemeClr val="tx1"/>
                </a:solidFill>
                <a:latin typeface="+mj-ea"/>
                <a:ea typeface="+mj-ea"/>
              </a:rPr>
              <a:t>调制模块用于频率调制。输出为通常形式的调制信号。输输出信号的频率随着输入信号的幅度变化而变化，输入和输出均为基于采样的实数标量信号。</a:t>
            </a:r>
          </a:p>
        </p:txBody>
      </p:sp>
      <p:sp>
        <p:nvSpPr>
          <p:cNvPr id="3" name="矩形 2"/>
          <p:cNvSpPr/>
          <p:nvPr/>
        </p:nvSpPr>
        <p:spPr>
          <a:xfrm>
            <a:off x="467544" y="2306302"/>
            <a:ext cx="8208912" cy="707886"/>
          </a:xfrm>
          <a:prstGeom prst="rect">
            <a:avLst/>
          </a:prstGeom>
        </p:spPr>
        <p:txBody>
          <a:bodyPr wrap="square">
            <a:spAutoFit/>
          </a:bodyPr>
          <a:lstStyle/>
          <a:p>
            <a:pPr algn="l"/>
            <a:r>
              <a:rPr lang="en-US" altLang="zh-CN" b="0" dirty="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FM</a:t>
            </a:r>
            <a:r>
              <a:rPr lang="zh-CN" altLang="zh-CN" b="0" dirty="0">
                <a:solidFill>
                  <a:schemeClr val="tx1"/>
                </a:solidFill>
                <a:latin typeface="+mj-ea"/>
                <a:ea typeface="+mj-ea"/>
              </a:rPr>
              <a:t>调制模块如图</a:t>
            </a:r>
            <a:r>
              <a:rPr lang="en-US" altLang="zh-CN" b="0" dirty="0">
                <a:solidFill>
                  <a:schemeClr val="tx1"/>
                </a:solidFill>
                <a:latin typeface="+mj-ea"/>
                <a:ea typeface="+mj-ea"/>
              </a:rPr>
              <a:t>11-80</a:t>
            </a:r>
            <a:r>
              <a:rPr lang="zh-CN" altLang="zh-CN" b="0" dirty="0">
                <a:solidFill>
                  <a:schemeClr val="tx1"/>
                </a:solidFill>
                <a:latin typeface="+mj-ea"/>
                <a:ea typeface="+mj-ea"/>
              </a:rPr>
              <a:t>所示。</a:t>
            </a:r>
          </a:p>
          <a:p>
            <a:pPr algn="l"/>
            <a:r>
              <a:rPr lang="zh-CN" altLang="zh-CN" b="0" dirty="0" smtClean="0">
                <a:solidFill>
                  <a:schemeClr val="tx1"/>
                </a:solidFill>
                <a:latin typeface="+mj-ea"/>
                <a:ea typeface="+mj-ea"/>
              </a:rPr>
              <a:t>双击</a:t>
            </a:r>
            <a:r>
              <a:rPr lang="en-US" altLang="zh-CN" b="0" dirty="0">
                <a:solidFill>
                  <a:schemeClr val="tx1"/>
                </a:solidFill>
                <a:latin typeface="+mj-ea"/>
                <a:ea typeface="+mj-ea"/>
              </a:rPr>
              <a:t>FM</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11-61</a:t>
            </a:r>
            <a:r>
              <a:rPr lang="zh-CN" altLang="zh-CN" b="0" dirty="0">
                <a:solidFill>
                  <a:schemeClr val="tx1"/>
                </a:solidFill>
                <a:latin typeface="+mj-ea"/>
                <a:ea typeface="+mj-ea"/>
              </a:rPr>
              <a:t>所示。</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284984"/>
            <a:ext cx="6165850" cy="2735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898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268760"/>
            <a:ext cx="8856984" cy="4708981"/>
          </a:xfrm>
          <a:prstGeom prst="rect">
            <a:avLst/>
          </a:prstGeom>
        </p:spPr>
        <p:txBody>
          <a:bodyPr wrap="square">
            <a:spAutoFit/>
          </a:bodyPr>
          <a:lstStyle/>
          <a:p>
            <a:pPr algn="l"/>
            <a:r>
              <a:rPr lang="zh-CN" altLang="zh-CN" b="0" dirty="0">
                <a:solidFill>
                  <a:schemeClr val="tx1"/>
                </a:solidFill>
                <a:latin typeface="+mj-ea"/>
                <a:ea typeface="+mj-ea"/>
              </a:rPr>
              <a:t>（</a:t>
            </a:r>
            <a:r>
              <a:rPr lang="x-none" altLang="zh-CN" b="0" dirty="0">
                <a:solidFill>
                  <a:schemeClr val="tx1"/>
                </a:solidFill>
                <a:latin typeface="+mj-ea"/>
                <a:ea typeface="+mj-ea"/>
              </a:rPr>
              <a:t>6</a:t>
            </a:r>
            <a:r>
              <a:rPr lang="zh-CN" altLang="zh-CN" b="0" dirty="0">
                <a:solidFill>
                  <a:schemeClr val="tx1"/>
                </a:solidFill>
                <a:latin typeface="+mj-ea"/>
                <a:ea typeface="+mj-ea"/>
              </a:rPr>
              <a:t>）均衡器</a:t>
            </a:r>
          </a:p>
          <a:p>
            <a:pPr algn="l"/>
            <a:r>
              <a:rPr lang="x-none" altLang="zh-CN" b="0" dirty="0">
                <a:solidFill>
                  <a:schemeClr val="tx1"/>
                </a:solidFill>
                <a:latin typeface="+mj-ea"/>
                <a:ea typeface="+mj-ea"/>
              </a:rPr>
              <a:t>	</a:t>
            </a:r>
            <a:r>
              <a:rPr lang="zh-CN" altLang="zh-CN" b="0" dirty="0">
                <a:solidFill>
                  <a:schemeClr val="tx1"/>
                </a:solidFill>
                <a:latin typeface="+mj-ea"/>
                <a:ea typeface="+mj-ea"/>
              </a:rPr>
              <a:t>均衡器在通信系统中可以用来减小码间干扰的影响，有频域均衡和时域均衡两种方式。时域均衡是直接从时间响应角度考虑，使包括均衡器在内的整个传输系统的冲激响应满足无码间干扰条件。最常用的均衡器结构是线性横向均衡器，它由若干个抽头延迟线组成，延时时间间隔等于码元间隔。非线性均衡器的种类较多，包括判决反馈均衡器（</a:t>
            </a:r>
            <a:r>
              <a:rPr lang="x-none" altLang="zh-CN" b="0" dirty="0">
                <a:solidFill>
                  <a:schemeClr val="tx1"/>
                </a:solidFill>
                <a:latin typeface="+mj-ea"/>
                <a:ea typeface="+mj-ea"/>
              </a:rPr>
              <a:t>DFE</a:t>
            </a:r>
            <a:r>
              <a:rPr lang="zh-CN" altLang="zh-CN" b="0" dirty="0">
                <a:solidFill>
                  <a:schemeClr val="tx1"/>
                </a:solidFill>
                <a:latin typeface="+mj-ea"/>
                <a:ea typeface="+mj-ea"/>
              </a:rPr>
              <a:t>）、最大似然（</a:t>
            </a:r>
            <a:r>
              <a:rPr lang="x-none" altLang="zh-CN" b="0" dirty="0">
                <a:solidFill>
                  <a:schemeClr val="tx1"/>
                </a:solidFill>
                <a:latin typeface="+mj-ea"/>
                <a:ea typeface="+mj-ea"/>
              </a:rPr>
              <a:t>ML</a:t>
            </a:r>
            <a:r>
              <a:rPr lang="zh-CN" altLang="zh-CN" b="0" dirty="0">
                <a:solidFill>
                  <a:schemeClr val="tx1"/>
                </a:solidFill>
                <a:latin typeface="+mj-ea"/>
                <a:ea typeface="+mj-ea"/>
              </a:rPr>
              <a:t>）符号检测器和最大似然序列估计等。因为很多数字通信系统的信道（例如无线移动通信信道）特性是未知和时变的，要求接收端的均衡器必须具有自适应的能力。均衡器可采用自适应信号处理的相关算法（如最小均方自适应算法</a:t>
            </a:r>
            <a:r>
              <a:rPr lang="x-none" altLang="zh-CN" b="0" dirty="0">
                <a:solidFill>
                  <a:schemeClr val="tx1"/>
                </a:solidFill>
                <a:latin typeface="+mj-ea"/>
                <a:ea typeface="+mj-ea"/>
              </a:rPr>
              <a:t>LMS</a:t>
            </a:r>
            <a:r>
              <a:rPr lang="zh-CN" altLang="zh-CN" b="0" dirty="0">
                <a:solidFill>
                  <a:schemeClr val="tx1"/>
                </a:solidFill>
                <a:latin typeface="+mj-ea"/>
                <a:ea typeface="+mj-ea"/>
              </a:rPr>
              <a:t>、最小二乘自适应算法</a:t>
            </a:r>
            <a:r>
              <a:rPr lang="x-none" altLang="zh-CN" b="0" dirty="0">
                <a:solidFill>
                  <a:schemeClr val="tx1"/>
                </a:solidFill>
                <a:latin typeface="+mj-ea"/>
                <a:ea typeface="+mj-ea"/>
              </a:rPr>
              <a:t>RLS </a:t>
            </a:r>
            <a:r>
              <a:rPr lang="zh-CN" altLang="zh-CN" b="0" dirty="0">
                <a:solidFill>
                  <a:schemeClr val="tx1"/>
                </a:solidFill>
                <a:latin typeface="+mj-ea"/>
                <a:ea typeface="+mj-ea"/>
              </a:rPr>
              <a:t>等）以实现高性能的信道均衡。</a:t>
            </a:r>
          </a:p>
          <a:p>
            <a:pPr algn="l"/>
            <a:r>
              <a:rPr lang="zh-CN" altLang="zh-CN" b="0" dirty="0">
                <a:solidFill>
                  <a:schemeClr val="tx1"/>
                </a:solidFill>
                <a:latin typeface="+mj-ea"/>
                <a:ea typeface="+mj-ea"/>
              </a:rPr>
              <a:t>（</a:t>
            </a:r>
            <a:r>
              <a:rPr lang="x-none" altLang="zh-CN" b="0" dirty="0">
                <a:solidFill>
                  <a:schemeClr val="tx1"/>
                </a:solidFill>
                <a:latin typeface="+mj-ea"/>
                <a:ea typeface="+mj-ea"/>
              </a:rPr>
              <a:t>7</a:t>
            </a:r>
            <a:r>
              <a:rPr lang="zh-CN" altLang="zh-CN" b="0" dirty="0">
                <a:solidFill>
                  <a:schemeClr val="tx1"/>
                </a:solidFill>
                <a:latin typeface="+mj-ea"/>
                <a:ea typeface="+mj-ea"/>
              </a:rPr>
              <a:t>）同步</a:t>
            </a:r>
          </a:p>
          <a:p>
            <a:pPr algn="l"/>
            <a:r>
              <a:rPr lang="zh-CN" altLang="zh-CN" b="0" dirty="0">
                <a:solidFill>
                  <a:schemeClr val="tx1"/>
                </a:solidFill>
                <a:latin typeface="+mj-ea"/>
                <a:ea typeface="+mj-ea"/>
              </a:rPr>
              <a:t>同步是在接收端产生载波和定时信号的过程以实现相干解调。当同步子系统是研究的目标时，同步子系统的工作过程必须仿真从而能反映其瞬态响应，如捕获时间和捕获范围等。如果仅对系统级性能指标（如</a:t>
            </a:r>
            <a:r>
              <a:rPr lang="x-none" altLang="zh-CN" b="0" dirty="0">
                <a:solidFill>
                  <a:schemeClr val="tx1"/>
                </a:solidFill>
                <a:latin typeface="+mj-ea"/>
                <a:ea typeface="+mj-ea"/>
              </a:rPr>
              <a:t>BER</a:t>
            </a:r>
            <a:r>
              <a:rPr lang="zh-CN" altLang="zh-CN" b="0" dirty="0">
                <a:solidFill>
                  <a:schemeClr val="tx1"/>
                </a:solidFill>
                <a:latin typeface="+mj-ea"/>
                <a:ea typeface="+mj-ea"/>
              </a:rPr>
              <a:t>）感兴趣，在仿真中可仅考虑同步子系统的稳态特性，如相位和定时的偏移和抖动。</a:t>
            </a:r>
          </a:p>
        </p:txBody>
      </p:sp>
    </p:spTree>
    <p:extLst>
      <p:ext uri="{BB962C8B-B14F-4D97-AF65-F5344CB8AC3E}">
        <p14:creationId xmlns:p14="http://schemas.microsoft.com/office/powerpoint/2010/main" val="23329999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874455"/>
            <a:ext cx="7200800" cy="1631216"/>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11-61</a:t>
            </a:r>
            <a:r>
              <a:rPr lang="zh-CN" altLang="zh-CN" b="0" dirty="0">
                <a:solidFill>
                  <a:schemeClr val="tx1"/>
                </a:solidFill>
                <a:latin typeface="+mj-ea"/>
                <a:ea typeface="+mj-ea"/>
              </a:rPr>
              <a:t>所示，</a:t>
            </a:r>
          </a:p>
          <a:p>
            <a:pPr algn="l"/>
            <a:r>
              <a:rPr lang="zh-CN" altLang="zh-CN" b="0" dirty="0" smtClean="0">
                <a:solidFill>
                  <a:schemeClr val="tx1"/>
                </a:solidFill>
                <a:latin typeface="+mj-ea"/>
                <a:ea typeface="+mj-ea"/>
              </a:rPr>
              <a:t>“</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”参数选项：设定调制信号的载波频率。</a:t>
            </a:r>
          </a:p>
          <a:p>
            <a:pPr algn="l"/>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”参数选项：设定载波频率初始化相位。</a:t>
            </a:r>
          </a:p>
          <a:p>
            <a:pPr algn="l"/>
            <a:r>
              <a:rPr lang="zh-CN" altLang="zh-CN" b="0" dirty="0">
                <a:solidFill>
                  <a:schemeClr val="tx1"/>
                </a:solidFill>
                <a:latin typeface="+mj-ea"/>
                <a:ea typeface="+mj-ea"/>
              </a:rPr>
              <a:t>“</a:t>
            </a:r>
            <a:r>
              <a:rPr lang="en-US" altLang="zh-CN" b="0" dirty="0">
                <a:solidFill>
                  <a:schemeClr val="tx1"/>
                </a:solidFill>
                <a:latin typeface="+mj-ea"/>
                <a:ea typeface="+mj-ea"/>
              </a:rPr>
              <a:t>phase deviation(rad)</a:t>
            </a:r>
            <a:r>
              <a:rPr lang="zh-CN" altLang="zh-CN" b="0" dirty="0">
                <a:solidFill>
                  <a:schemeClr val="tx1"/>
                </a:solidFill>
                <a:latin typeface="+mj-ea"/>
                <a:ea typeface="+mj-ea"/>
              </a:rPr>
              <a:t>”参数选项：设定载波信号相位偏移。</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FM</a:t>
            </a:r>
            <a:r>
              <a:rPr lang="zh-CN" altLang="zh-CN" b="0" dirty="0">
                <a:solidFill>
                  <a:schemeClr val="tx1"/>
                </a:solidFill>
                <a:latin typeface="+mj-ea"/>
                <a:ea typeface="+mj-ea"/>
              </a:rPr>
              <a:t>调制模块模型，如图</a:t>
            </a:r>
            <a:r>
              <a:rPr lang="en-US" altLang="zh-CN" b="0" dirty="0">
                <a:solidFill>
                  <a:schemeClr val="tx1"/>
                </a:solidFill>
                <a:latin typeface="+mj-ea"/>
                <a:ea typeface="+mj-ea"/>
              </a:rPr>
              <a:t>11-62</a:t>
            </a:r>
            <a:r>
              <a:rPr lang="zh-CN" altLang="zh-CN" b="0" dirty="0">
                <a:solidFill>
                  <a:schemeClr val="tx1"/>
                </a:solidFill>
                <a:latin typeface="+mj-ea"/>
                <a:ea typeface="+mj-ea"/>
              </a:rPr>
              <a:t>所示。</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276872"/>
            <a:ext cx="3856037" cy="16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9512" y="2767280"/>
            <a:ext cx="4896544" cy="1015663"/>
          </a:xfrm>
          <a:prstGeom prst="rect">
            <a:avLst/>
          </a:prstGeom>
        </p:spPr>
        <p:txBody>
          <a:bodyPr wrap="square">
            <a:spAutoFit/>
          </a:bodyPr>
          <a:lstStyle/>
          <a:p>
            <a:pPr algn="l"/>
            <a:r>
              <a:rPr lang="zh-CN" altLang="zh-CN" b="0" dirty="0">
                <a:solidFill>
                  <a:schemeClr val="tx1"/>
                </a:solidFill>
                <a:latin typeface="+mj-ea"/>
                <a:ea typeface="+mj-ea"/>
              </a:rPr>
              <a:t>设定“</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”参数选项为</a:t>
            </a:r>
            <a:r>
              <a:rPr lang="en-US" altLang="zh-CN" b="0" dirty="0">
                <a:solidFill>
                  <a:schemeClr val="tx1"/>
                </a:solidFill>
                <a:latin typeface="+mj-ea"/>
                <a:ea typeface="+mj-ea"/>
              </a:rPr>
              <a:t>300</a:t>
            </a:r>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”参数选项为</a:t>
            </a:r>
            <a:r>
              <a:rPr lang="en-US" altLang="zh-CN" b="0" dirty="0">
                <a:solidFill>
                  <a:schemeClr val="tx1"/>
                </a:solidFill>
                <a:latin typeface="+mj-ea"/>
                <a:ea typeface="+mj-ea"/>
              </a:rPr>
              <a:t>0</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11-83</a:t>
            </a:r>
            <a:r>
              <a:rPr lang="zh-CN" altLang="zh-CN" b="0" dirty="0">
                <a:solidFill>
                  <a:schemeClr val="tx1"/>
                </a:solidFill>
                <a:latin typeface="+mj-ea"/>
                <a:ea typeface="+mj-ea"/>
              </a:rPr>
              <a:t>所示。</a:t>
            </a:r>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3772396"/>
            <a:ext cx="4405313" cy="283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8980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261209"/>
            <a:ext cx="6768752" cy="1015663"/>
          </a:xfrm>
          <a:prstGeom prst="rect">
            <a:avLst/>
          </a:prstGeom>
        </p:spPr>
        <p:txBody>
          <a:bodyPr wrap="square">
            <a:spAutoFit/>
          </a:bodyPr>
          <a:lstStyle/>
          <a:p>
            <a:pPr algn="l"/>
            <a:r>
              <a:rPr lang="zh-CN" altLang="zh-CN" b="0" dirty="0">
                <a:solidFill>
                  <a:schemeClr val="tx1"/>
                </a:solidFill>
                <a:latin typeface="+mj-ea"/>
                <a:ea typeface="+mj-ea"/>
              </a:rPr>
              <a:t>设定“</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”参数选项为</a:t>
            </a:r>
            <a:r>
              <a:rPr lang="en-US" altLang="zh-CN" b="0" dirty="0">
                <a:solidFill>
                  <a:schemeClr val="tx1"/>
                </a:solidFill>
                <a:latin typeface="+mj-ea"/>
                <a:ea typeface="+mj-ea"/>
              </a:rPr>
              <a:t>3</a:t>
            </a:r>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”参数选项为</a:t>
            </a:r>
            <a:r>
              <a:rPr lang="en-US" altLang="zh-CN" b="0" dirty="0">
                <a:solidFill>
                  <a:schemeClr val="tx1"/>
                </a:solidFill>
                <a:latin typeface="+mj-ea"/>
                <a:ea typeface="+mj-ea"/>
              </a:rPr>
              <a:t>pi</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11-84</a:t>
            </a:r>
            <a:r>
              <a:rPr lang="zh-CN" altLang="zh-CN" b="0" dirty="0">
                <a:solidFill>
                  <a:schemeClr val="tx1"/>
                </a:solidFill>
                <a:latin typeface="+mj-ea"/>
                <a:ea typeface="+mj-ea"/>
              </a:rPr>
              <a:t>所示。</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846" y="2636912"/>
            <a:ext cx="3840163" cy="2462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1002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980728"/>
            <a:ext cx="7560840" cy="1631216"/>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10</a:t>
            </a:r>
            <a:r>
              <a:rPr lang="zh-CN" altLang="zh-CN" b="0" dirty="0">
                <a:solidFill>
                  <a:schemeClr val="tx1"/>
                </a:solidFill>
                <a:latin typeface="+mj-ea"/>
                <a:ea typeface="+mj-ea"/>
              </a:rPr>
              <a:t>）</a:t>
            </a:r>
            <a:r>
              <a:rPr lang="en-US" altLang="zh-CN" b="0" dirty="0">
                <a:solidFill>
                  <a:schemeClr val="tx1"/>
                </a:solidFill>
                <a:latin typeface="+mj-ea"/>
                <a:ea typeface="+mj-ea"/>
              </a:rPr>
              <a:t>FM</a:t>
            </a:r>
            <a:r>
              <a:rPr lang="zh-CN" altLang="zh-CN" b="0" dirty="0">
                <a:solidFill>
                  <a:schemeClr val="tx1"/>
                </a:solidFill>
                <a:latin typeface="+mj-ea"/>
                <a:ea typeface="+mj-ea"/>
              </a:rPr>
              <a:t>解调</a:t>
            </a:r>
          </a:p>
          <a:p>
            <a:pPr algn="l"/>
            <a:r>
              <a:rPr lang="en-US" altLang="zh-CN" b="0" dirty="0" smtClean="0">
                <a:solidFill>
                  <a:schemeClr val="tx1"/>
                </a:solidFill>
                <a:latin typeface="+mj-ea"/>
                <a:ea typeface="+mj-ea"/>
              </a:rPr>
              <a:t>FM</a:t>
            </a:r>
            <a:r>
              <a:rPr lang="zh-CN" altLang="zh-CN" b="0" dirty="0">
                <a:solidFill>
                  <a:schemeClr val="tx1"/>
                </a:solidFill>
                <a:latin typeface="+mj-ea"/>
                <a:ea typeface="+mj-ea"/>
              </a:rPr>
              <a:t>解调模块对单边带幅度调制的信号进行解调。输入信号为通带表示的调制信号，输入和输出信号都是基于采样的实数标量信号。</a:t>
            </a:r>
          </a:p>
          <a:p>
            <a:pPr algn="l"/>
            <a:r>
              <a:rPr lang="en-US" altLang="zh-CN" b="0" dirty="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FM</a:t>
            </a:r>
            <a:r>
              <a:rPr lang="zh-CN" altLang="zh-CN" b="0" dirty="0">
                <a:solidFill>
                  <a:schemeClr val="tx1"/>
                </a:solidFill>
                <a:latin typeface="+mj-ea"/>
                <a:ea typeface="+mj-ea"/>
              </a:rPr>
              <a:t>解调模块如图</a:t>
            </a:r>
            <a:r>
              <a:rPr lang="en-US" altLang="zh-CN" b="0" dirty="0">
                <a:solidFill>
                  <a:schemeClr val="tx1"/>
                </a:solidFill>
                <a:latin typeface="+mj-ea"/>
                <a:ea typeface="+mj-ea"/>
              </a:rPr>
              <a:t>11-85</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a:t>
            </a:r>
            <a:r>
              <a:rPr lang="en-US" altLang="zh-CN" b="0" dirty="0">
                <a:solidFill>
                  <a:schemeClr val="tx1"/>
                </a:solidFill>
                <a:latin typeface="+mj-ea"/>
                <a:ea typeface="+mj-ea"/>
              </a:rPr>
              <a:t>FM</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11-86</a:t>
            </a:r>
            <a:r>
              <a:rPr lang="zh-CN" altLang="zh-CN" b="0" dirty="0">
                <a:solidFill>
                  <a:schemeClr val="tx1"/>
                </a:solidFill>
                <a:latin typeface="+mj-ea"/>
                <a:ea typeface="+mj-ea"/>
              </a:rPr>
              <a:t>所示。</a:t>
            </a: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708920"/>
            <a:ext cx="6599237" cy="3421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1002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980728"/>
            <a:ext cx="8928992" cy="2246769"/>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11-86</a:t>
            </a:r>
            <a:r>
              <a:rPr lang="zh-CN" altLang="zh-CN" b="0" dirty="0">
                <a:solidFill>
                  <a:schemeClr val="tx1"/>
                </a:solidFill>
                <a:latin typeface="+mj-ea"/>
                <a:ea typeface="+mj-ea"/>
              </a:rPr>
              <a:t>所示，</a:t>
            </a:r>
          </a:p>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Carrier frequency</a:t>
            </a:r>
            <a:r>
              <a:rPr lang="zh-CN" altLang="zh-CN" b="0" dirty="0">
                <a:solidFill>
                  <a:schemeClr val="tx1"/>
                </a:solidFill>
                <a:latin typeface="+mj-ea"/>
                <a:ea typeface="+mj-ea"/>
              </a:rPr>
              <a:t>”参数选项：设定调制信号的载波频率。</a:t>
            </a:r>
          </a:p>
          <a:p>
            <a:pPr algn="l"/>
            <a:r>
              <a:rPr lang="zh-CN" altLang="zh-CN" b="0" dirty="0">
                <a:solidFill>
                  <a:schemeClr val="tx1"/>
                </a:solidFill>
                <a:latin typeface="+mj-ea"/>
                <a:ea typeface="+mj-ea"/>
              </a:rPr>
              <a:t>“</a:t>
            </a:r>
            <a:r>
              <a:rPr lang="en-US" altLang="zh-CN" b="0" dirty="0">
                <a:solidFill>
                  <a:schemeClr val="tx1"/>
                </a:solidFill>
                <a:latin typeface="+mj-ea"/>
                <a:ea typeface="+mj-ea"/>
              </a:rPr>
              <a:t>Initial phase</a:t>
            </a:r>
            <a:r>
              <a:rPr lang="zh-CN" altLang="zh-CN" b="0" dirty="0">
                <a:solidFill>
                  <a:schemeClr val="tx1"/>
                </a:solidFill>
                <a:latin typeface="+mj-ea"/>
                <a:ea typeface="+mj-ea"/>
              </a:rPr>
              <a:t>”参数选项：设定载波频率初始化相位。</a:t>
            </a:r>
          </a:p>
          <a:p>
            <a:pPr algn="l"/>
            <a:r>
              <a:rPr lang="zh-CN" altLang="zh-CN" b="0" dirty="0">
                <a:solidFill>
                  <a:schemeClr val="tx1"/>
                </a:solidFill>
                <a:latin typeface="+mj-ea"/>
                <a:ea typeface="+mj-ea"/>
              </a:rPr>
              <a:t>“</a:t>
            </a:r>
            <a:r>
              <a:rPr lang="en-US" altLang="zh-CN" b="0" dirty="0">
                <a:solidFill>
                  <a:schemeClr val="tx1"/>
                </a:solidFill>
                <a:latin typeface="+mj-ea"/>
                <a:ea typeface="+mj-ea"/>
              </a:rPr>
              <a:t>phase deviation(rad)</a:t>
            </a:r>
            <a:r>
              <a:rPr lang="zh-CN" altLang="zh-CN" b="0" dirty="0">
                <a:solidFill>
                  <a:schemeClr val="tx1"/>
                </a:solidFill>
                <a:latin typeface="+mj-ea"/>
                <a:ea typeface="+mj-ea"/>
              </a:rPr>
              <a:t>”参数选项：设定载波信号相位偏移。</a:t>
            </a:r>
          </a:p>
          <a:p>
            <a:pPr algn="l"/>
            <a:r>
              <a:rPr lang="zh-CN" altLang="zh-CN" b="0" dirty="0">
                <a:solidFill>
                  <a:schemeClr val="tx1"/>
                </a:solidFill>
                <a:latin typeface="+mj-ea"/>
                <a:ea typeface="+mj-ea"/>
              </a:rPr>
              <a:t>“</a:t>
            </a:r>
            <a:r>
              <a:rPr lang="en-US" altLang="zh-CN" b="0" dirty="0">
                <a:solidFill>
                  <a:schemeClr val="tx1"/>
                </a:solidFill>
                <a:latin typeface="+mj-ea"/>
                <a:ea typeface="+mj-ea"/>
              </a:rPr>
              <a:t>Hilbert transform filter order</a:t>
            </a:r>
            <a:r>
              <a:rPr lang="zh-CN" altLang="zh-CN" b="0" dirty="0">
                <a:solidFill>
                  <a:schemeClr val="tx1"/>
                </a:solidFill>
                <a:latin typeface="+mj-ea"/>
                <a:ea typeface="+mj-ea"/>
              </a:rPr>
              <a:t>”参数选项：表示用于希尔伯特转化的</a:t>
            </a:r>
            <a:r>
              <a:rPr lang="en-US" altLang="zh-CN" b="0" dirty="0">
                <a:solidFill>
                  <a:schemeClr val="tx1"/>
                </a:solidFill>
                <a:latin typeface="+mj-ea"/>
                <a:ea typeface="+mj-ea"/>
              </a:rPr>
              <a:t>FIR</a:t>
            </a:r>
            <a:r>
              <a:rPr lang="zh-CN" altLang="zh-CN" b="0" dirty="0">
                <a:solidFill>
                  <a:schemeClr val="tx1"/>
                </a:solidFill>
                <a:latin typeface="+mj-ea"/>
                <a:ea typeface="+mj-ea"/>
              </a:rPr>
              <a:t>滤波器的长度。</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FM</a:t>
            </a:r>
            <a:r>
              <a:rPr lang="zh-CN" altLang="zh-CN" b="0" dirty="0">
                <a:solidFill>
                  <a:schemeClr val="tx1"/>
                </a:solidFill>
                <a:latin typeface="+mj-ea"/>
                <a:ea typeface="+mj-ea"/>
              </a:rPr>
              <a:t>解调模块模型，如图</a:t>
            </a:r>
            <a:r>
              <a:rPr lang="en-US" altLang="zh-CN" b="0" dirty="0">
                <a:solidFill>
                  <a:schemeClr val="tx1"/>
                </a:solidFill>
                <a:latin typeface="+mj-ea"/>
                <a:ea typeface="+mj-ea"/>
              </a:rPr>
              <a:t>11-87</a:t>
            </a:r>
            <a:r>
              <a:rPr lang="zh-CN" altLang="zh-CN" b="0" dirty="0">
                <a:solidFill>
                  <a:schemeClr val="tx1"/>
                </a:solidFill>
                <a:latin typeface="+mj-ea"/>
                <a:ea typeface="+mj-ea"/>
              </a:rPr>
              <a:t>所示。</a:t>
            </a: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428206"/>
            <a:ext cx="3421063" cy="1706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1002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24744"/>
            <a:ext cx="4572000" cy="1323439"/>
          </a:xfrm>
          <a:prstGeom prst="rect">
            <a:avLst/>
          </a:prstGeom>
        </p:spPr>
        <p:txBody>
          <a:bodyPr>
            <a:spAutoFit/>
          </a:bodyPr>
          <a:lstStyle/>
          <a:p>
            <a:pPr algn="l"/>
            <a:r>
              <a:rPr lang="zh-CN" altLang="zh-CN" b="0" dirty="0">
                <a:solidFill>
                  <a:schemeClr val="tx1"/>
                </a:solidFill>
                <a:latin typeface="+mj-ea"/>
                <a:ea typeface="+mj-ea"/>
              </a:rPr>
              <a:t>采用系统默认输入，设定“</a:t>
            </a:r>
            <a:r>
              <a:rPr lang="en-US" altLang="zh-CN" b="0" dirty="0">
                <a:solidFill>
                  <a:schemeClr val="tx1"/>
                </a:solidFill>
                <a:latin typeface="+mj-ea"/>
                <a:ea typeface="+mj-ea"/>
              </a:rPr>
              <a:t>Hilbert transform filter order</a:t>
            </a:r>
            <a:r>
              <a:rPr lang="zh-CN" altLang="zh-CN" b="0" dirty="0">
                <a:solidFill>
                  <a:schemeClr val="tx1"/>
                </a:solidFill>
                <a:latin typeface="+mj-ea"/>
                <a:ea typeface="+mj-ea"/>
              </a:rPr>
              <a:t>”参数选项值为</a:t>
            </a:r>
            <a:r>
              <a:rPr lang="en-US" altLang="zh-CN" b="0" dirty="0">
                <a:solidFill>
                  <a:schemeClr val="tx1"/>
                </a:solidFill>
                <a:latin typeface="+mj-ea"/>
                <a:ea typeface="+mj-ea"/>
              </a:rPr>
              <a:t>100</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11-88</a:t>
            </a:r>
            <a:r>
              <a:rPr lang="zh-CN" altLang="zh-CN" b="0" dirty="0">
                <a:solidFill>
                  <a:schemeClr val="tx1"/>
                </a:solidFill>
                <a:latin typeface="+mj-ea"/>
                <a:ea typeface="+mj-ea"/>
              </a:rPr>
              <a:t>所示。</a:t>
            </a: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332656"/>
            <a:ext cx="3695700" cy="24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07504" y="2564904"/>
            <a:ext cx="4572000" cy="1015663"/>
          </a:xfrm>
          <a:prstGeom prst="rect">
            <a:avLst/>
          </a:prstGeom>
        </p:spPr>
        <p:txBody>
          <a:bodyPr>
            <a:spAutoFit/>
          </a:bodyPr>
          <a:lstStyle/>
          <a:p>
            <a:pPr algn="l"/>
            <a:r>
              <a:rPr lang="zh-CN" altLang="zh-CN" b="0" dirty="0">
                <a:solidFill>
                  <a:schemeClr val="tx1"/>
                </a:solidFill>
                <a:latin typeface="+mj-ea"/>
                <a:ea typeface="+mj-ea"/>
              </a:rPr>
              <a:t>修改“</a:t>
            </a:r>
            <a:r>
              <a:rPr lang="en-US" altLang="zh-CN" b="0" dirty="0">
                <a:solidFill>
                  <a:schemeClr val="tx1"/>
                </a:solidFill>
                <a:latin typeface="+mj-ea"/>
                <a:ea typeface="+mj-ea"/>
              </a:rPr>
              <a:t>Hilbert transform filter order</a:t>
            </a:r>
            <a:r>
              <a:rPr lang="zh-CN" altLang="zh-CN" b="0" dirty="0">
                <a:solidFill>
                  <a:schemeClr val="tx1"/>
                </a:solidFill>
                <a:latin typeface="+mj-ea"/>
                <a:ea typeface="+mj-ea"/>
              </a:rPr>
              <a:t>”参数选项值</a:t>
            </a:r>
            <a:r>
              <a:rPr lang="en-US" altLang="zh-CN" b="0" dirty="0">
                <a:solidFill>
                  <a:schemeClr val="tx1"/>
                </a:solidFill>
                <a:latin typeface="+mj-ea"/>
                <a:ea typeface="+mj-ea"/>
              </a:rPr>
              <a:t>8</a:t>
            </a:r>
            <a:r>
              <a:rPr lang="zh-CN" altLang="zh-CN" b="0" dirty="0">
                <a:solidFill>
                  <a:schemeClr val="tx1"/>
                </a:solidFill>
                <a:latin typeface="+mj-ea"/>
                <a:ea typeface="+mj-ea"/>
              </a:rPr>
              <a:t>，运行仿真文件，输出图形如图</a:t>
            </a:r>
            <a:r>
              <a:rPr lang="en-US" altLang="zh-CN" b="0" dirty="0">
                <a:solidFill>
                  <a:schemeClr val="tx1"/>
                </a:solidFill>
                <a:latin typeface="+mj-ea"/>
                <a:ea typeface="+mj-ea"/>
              </a:rPr>
              <a:t>11-89</a:t>
            </a:r>
            <a:r>
              <a:rPr lang="zh-CN" altLang="zh-CN" b="0" dirty="0">
                <a:solidFill>
                  <a:schemeClr val="tx1"/>
                </a:solidFill>
                <a:latin typeface="+mj-ea"/>
                <a:ea typeface="+mj-ea"/>
              </a:rPr>
              <a:t>所示。</a:t>
            </a:r>
          </a:p>
        </p:txBody>
      </p:sp>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451" y="3598012"/>
            <a:ext cx="3703637" cy="2462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1002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980728"/>
            <a:ext cx="3844579" cy="400110"/>
          </a:xfrm>
          <a:prstGeom prst="rect">
            <a:avLst/>
          </a:prstGeom>
        </p:spPr>
        <p:txBody>
          <a:bodyPr wrap="none">
            <a:spAutoFit/>
          </a:bodyPr>
          <a:lstStyle/>
          <a:p>
            <a:r>
              <a:rPr lang="en-US" altLang="zh-CN" dirty="0"/>
              <a:t>11.4.3  </a:t>
            </a:r>
            <a:r>
              <a:rPr lang="zh-CN" altLang="zh-CN" dirty="0"/>
              <a:t>数字调制解调器模型分析</a:t>
            </a:r>
          </a:p>
        </p:txBody>
      </p:sp>
      <p:sp>
        <p:nvSpPr>
          <p:cNvPr id="4" name="矩形 3"/>
          <p:cNvSpPr/>
          <p:nvPr/>
        </p:nvSpPr>
        <p:spPr>
          <a:xfrm>
            <a:off x="251520" y="1844824"/>
            <a:ext cx="8475422" cy="4401205"/>
          </a:xfrm>
          <a:prstGeom prst="rect">
            <a:avLst/>
          </a:prstGeom>
        </p:spPr>
        <p:txBody>
          <a:bodyPr wrap="square">
            <a:spAutoFit/>
          </a:bodyPr>
          <a:lstStyle/>
          <a:p>
            <a:pPr algn="l"/>
            <a:r>
              <a:rPr lang="en-US" altLang="zh-CN" b="0" dirty="0">
                <a:solidFill>
                  <a:schemeClr val="tx1"/>
                </a:solidFill>
                <a:latin typeface="+mj-ea"/>
                <a:ea typeface="+mj-ea"/>
              </a:rPr>
              <a:t>MATLAB</a:t>
            </a:r>
            <a:r>
              <a:rPr lang="zh-CN" altLang="zh-CN" b="0" dirty="0">
                <a:solidFill>
                  <a:schemeClr val="tx1"/>
                </a:solidFill>
                <a:latin typeface="+mj-ea"/>
                <a:ea typeface="+mj-ea"/>
              </a:rPr>
              <a:t>提供了很多数字调制解调器的模块，主要的分析如下：</a:t>
            </a:r>
          </a:p>
          <a:p>
            <a:pPr algn="l"/>
            <a:r>
              <a:rPr lang="zh-CN" altLang="zh-CN" b="0" dirty="0" smtClean="0">
                <a:solidFill>
                  <a:schemeClr val="tx1"/>
                </a:solidFill>
                <a:latin typeface="+mj-ea"/>
                <a:ea typeface="+mj-ea"/>
              </a:rPr>
              <a:t>（</a:t>
            </a:r>
            <a:r>
              <a:rPr lang="en-US" altLang="zh-CN" b="0" dirty="0">
                <a:solidFill>
                  <a:schemeClr val="tx1"/>
                </a:solidFill>
                <a:latin typeface="+mj-ea"/>
                <a:ea typeface="+mj-ea"/>
              </a:rPr>
              <a:t>1</a:t>
            </a:r>
            <a:r>
              <a:rPr lang="zh-CN" altLang="zh-CN" b="0" dirty="0">
                <a:solidFill>
                  <a:schemeClr val="tx1"/>
                </a:solidFill>
                <a:latin typeface="+mj-ea"/>
                <a:ea typeface="+mj-ea"/>
              </a:rPr>
              <a:t>）</a:t>
            </a:r>
            <a:r>
              <a:rPr lang="en-US" altLang="zh-CN" b="0" dirty="0">
                <a:solidFill>
                  <a:schemeClr val="tx1"/>
                </a:solidFill>
                <a:latin typeface="+mj-ea"/>
                <a:ea typeface="+mj-ea"/>
              </a:rPr>
              <a:t>M-FSK</a:t>
            </a:r>
            <a:r>
              <a:rPr lang="zh-CN" altLang="zh-CN" b="0" dirty="0">
                <a:solidFill>
                  <a:schemeClr val="tx1"/>
                </a:solidFill>
                <a:latin typeface="+mj-ea"/>
                <a:ea typeface="+mj-ea"/>
              </a:rPr>
              <a:t>调制</a:t>
            </a:r>
          </a:p>
          <a:p>
            <a:pPr algn="l"/>
            <a:r>
              <a:rPr lang="en-US" altLang="zh-CN" b="0" dirty="0" smtClean="0">
                <a:solidFill>
                  <a:schemeClr val="tx1"/>
                </a:solidFill>
                <a:latin typeface="+mj-ea"/>
                <a:ea typeface="+mj-ea"/>
              </a:rPr>
              <a:t>M-FSK</a:t>
            </a:r>
            <a:r>
              <a:rPr lang="zh-CN" altLang="zh-CN" b="0" dirty="0">
                <a:solidFill>
                  <a:schemeClr val="tx1"/>
                </a:solidFill>
                <a:latin typeface="+mj-ea"/>
                <a:ea typeface="+mj-ea"/>
              </a:rPr>
              <a:t>调制模块进行基带</a:t>
            </a:r>
            <a:r>
              <a:rPr lang="en-US" altLang="zh-CN" b="0" dirty="0">
                <a:solidFill>
                  <a:schemeClr val="tx1"/>
                </a:solidFill>
                <a:latin typeface="+mj-ea"/>
                <a:ea typeface="+mj-ea"/>
              </a:rPr>
              <a:t>M</a:t>
            </a:r>
            <a:r>
              <a:rPr lang="zh-CN" altLang="zh-CN" b="0" dirty="0">
                <a:solidFill>
                  <a:schemeClr val="tx1"/>
                </a:solidFill>
                <a:latin typeface="+mj-ea"/>
                <a:ea typeface="+mj-ea"/>
              </a:rPr>
              <a:t>元频移键控制调制。输出为基带形式的已调信号。</a:t>
            </a:r>
          </a:p>
          <a:p>
            <a:pPr algn="l"/>
            <a:r>
              <a:rPr lang="zh-CN" altLang="zh-CN" b="0" dirty="0" smtClean="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”项参数</a:t>
            </a:r>
            <a:r>
              <a:rPr lang="en-US" altLang="zh-CN" b="0" dirty="0">
                <a:solidFill>
                  <a:schemeClr val="tx1"/>
                </a:solidFill>
                <a:latin typeface="+mj-ea"/>
                <a:ea typeface="+mj-ea"/>
              </a:rPr>
              <a:t>M</a:t>
            </a:r>
            <a:r>
              <a:rPr lang="zh-CN" altLang="zh-CN" b="0" dirty="0">
                <a:solidFill>
                  <a:schemeClr val="tx1"/>
                </a:solidFill>
                <a:latin typeface="+mj-ea"/>
                <a:ea typeface="+mj-ea"/>
              </a:rPr>
              <a:t>为已调信号频率。</a:t>
            </a:r>
          </a:p>
          <a:p>
            <a:pPr algn="l"/>
            <a:r>
              <a:rPr lang="zh-CN" altLang="zh-CN" b="0" dirty="0">
                <a:solidFill>
                  <a:schemeClr val="tx1"/>
                </a:solidFill>
                <a:latin typeface="+mj-ea"/>
                <a:ea typeface="+mj-ea"/>
              </a:rPr>
              <a:t>“</a:t>
            </a:r>
            <a:r>
              <a:rPr lang="en-US" altLang="zh-CN" b="0" dirty="0" err="1">
                <a:solidFill>
                  <a:schemeClr val="tx1"/>
                </a:solidFill>
                <a:latin typeface="+mj-ea"/>
                <a:ea typeface="+mj-ea"/>
              </a:rPr>
              <a:t>Frequnecy</a:t>
            </a:r>
            <a:r>
              <a:rPr lang="en-US" altLang="zh-CN" b="0" dirty="0">
                <a:solidFill>
                  <a:schemeClr val="tx1"/>
                </a:solidFill>
                <a:latin typeface="+mj-ea"/>
                <a:ea typeface="+mj-ea"/>
              </a:rPr>
              <a:t> separation</a:t>
            </a:r>
            <a:r>
              <a:rPr lang="zh-CN" altLang="zh-CN" b="0" dirty="0">
                <a:solidFill>
                  <a:schemeClr val="tx1"/>
                </a:solidFill>
                <a:latin typeface="+mj-ea"/>
                <a:ea typeface="+mj-ea"/>
              </a:rPr>
              <a:t>”为已调信号连续频率之间的间隔。</a:t>
            </a:r>
          </a:p>
          <a:p>
            <a:pPr algn="l"/>
            <a:r>
              <a:rPr lang="zh-CN" altLang="zh-CN" b="0" dirty="0">
                <a:solidFill>
                  <a:schemeClr val="tx1"/>
                </a:solidFill>
                <a:latin typeface="+mj-ea"/>
                <a:ea typeface="+mj-ea"/>
              </a:rPr>
              <a:t>模块的输入和输出为离散信号。</a:t>
            </a:r>
          </a:p>
          <a:p>
            <a:pPr algn="l"/>
            <a:r>
              <a:rPr lang="zh-CN" altLang="zh-CN" b="0" dirty="0">
                <a:solidFill>
                  <a:schemeClr val="tx1"/>
                </a:solidFill>
                <a:latin typeface="+mj-ea"/>
                <a:ea typeface="+mj-ea"/>
              </a:rPr>
              <a:t>“</a:t>
            </a:r>
            <a:r>
              <a:rPr lang="en-US" altLang="zh-CN" b="0" dirty="0">
                <a:solidFill>
                  <a:schemeClr val="tx1"/>
                </a:solidFill>
                <a:latin typeface="+mj-ea"/>
                <a:ea typeface="+mj-ea"/>
              </a:rPr>
              <a:t>Input type</a:t>
            </a:r>
            <a:r>
              <a:rPr lang="zh-CN" altLang="zh-CN" b="0" dirty="0">
                <a:solidFill>
                  <a:schemeClr val="tx1"/>
                </a:solidFill>
                <a:latin typeface="+mj-ea"/>
                <a:ea typeface="+mj-ea"/>
              </a:rPr>
              <a:t>”项决定模块式接收</a:t>
            </a:r>
            <a:r>
              <a:rPr lang="en-US" altLang="zh-CN" b="0" dirty="0">
                <a:solidFill>
                  <a:schemeClr val="tx1"/>
                </a:solidFill>
                <a:latin typeface="+mj-ea"/>
                <a:ea typeface="+mj-ea"/>
              </a:rPr>
              <a:t>0</a:t>
            </a:r>
            <a:r>
              <a:rPr lang="zh-CN" altLang="zh-CN" b="0" dirty="0">
                <a:solidFill>
                  <a:schemeClr val="tx1"/>
                </a:solidFill>
                <a:latin typeface="+mj-ea"/>
                <a:ea typeface="+mj-ea"/>
              </a:rPr>
              <a:t>到</a:t>
            </a:r>
            <a:r>
              <a:rPr lang="en-US" altLang="zh-CN" b="0" dirty="0">
                <a:solidFill>
                  <a:schemeClr val="tx1"/>
                </a:solidFill>
                <a:latin typeface="+mj-ea"/>
                <a:ea typeface="+mj-ea"/>
              </a:rPr>
              <a:t>M-1</a:t>
            </a:r>
            <a:r>
              <a:rPr lang="zh-CN" altLang="zh-CN" b="0" dirty="0">
                <a:solidFill>
                  <a:schemeClr val="tx1"/>
                </a:solidFill>
                <a:latin typeface="+mj-ea"/>
                <a:ea typeface="+mj-ea"/>
              </a:rPr>
              <a:t>之间的整数，还是二进制形式的整数。</a:t>
            </a:r>
          </a:p>
          <a:p>
            <a:pPr algn="l"/>
            <a:r>
              <a:rPr lang="zh-CN" altLang="zh-CN" b="0" dirty="0">
                <a:solidFill>
                  <a:schemeClr val="tx1"/>
                </a:solidFill>
                <a:latin typeface="+mj-ea"/>
                <a:ea typeface="+mj-ea"/>
              </a:rPr>
              <a:t>如果“</a:t>
            </a:r>
            <a:r>
              <a:rPr lang="en-US" altLang="zh-CN" b="0" dirty="0">
                <a:solidFill>
                  <a:schemeClr val="tx1"/>
                </a:solidFill>
                <a:latin typeface="+mj-ea"/>
                <a:ea typeface="+mj-ea"/>
              </a:rPr>
              <a:t>Input type</a:t>
            </a:r>
            <a:r>
              <a:rPr lang="zh-CN" altLang="zh-CN" b="0" dirty="0">
                <a:solidFill>
                  <a:schemeClr val="tx1"/>
                </a:solidFill>
                <a:latin typeface="+mj-ea"/>
                <a:ea typeface="+mj-ea"/>
              </a:rPr>
              <a:t>”选项为</a:t>
            </a:r>
            <a:r>
              <a:rPr lang="en-US" altLang="zh-CN" b="0" dirty="0">
                <a:solidFill>
                  <a:schemeClr val="tx1"/>
                </a:solidFill>
                <a:latin typeface="+mj-ea"/>
                <a:ea typeface="+mj-ea"/>
              </a:rPr>
              <a:t>Integer</a:t>
            </a:r>
            <a:r>
              <a:rPr lang="zh-CN" altLang="zh-CN" b="0" dirty="0">
                <a:solidFill>
                  <a:schemeClr val="tx1"/>
                </a:solidFill>
                <a:latin typeface="+mj-ea"/>
                <a:ea typeface="+mj-ea"/>
              </a:rPr>
              <a:t>，那么模块接受整数输入，输入可以是标量，也可以是基于帧的列向量。如果“</a:t>
            </a:r>
            <a:r>
              <a:rPr lang="en-US" altLang="zh-CN" b="0" dirty="0">
                <a:solidFill>
                  <a:schemeClr val="tx1"/>
                </a:solidFill>
                <a:latin typeface="+mj-ea"/>
                <a:ea typeface="+mj-ea"/>
              </a:rPr>
              <a:t>Input type</a:t>
            </a:r>
            <a:r>
              <a:rPr lang="zh-CN" altLang="zh-CN" b="0" dirty="0">
                <a:solidFill>
                  <a:schemeClr val="tx1"/>
                </a:solidFill>
                <a:latin typeface="+mj-ea"/>
                <a:ea typeface="+mj-ea"/>
              </a:rPr>
              <a:t>”选项为</a:t>
            </a:r>
            <a:r>
              <a:rPr lang="en-US" altLang="zh-CN" b="0" dirty="0">
                <a:solidFill>
                  <a:schemeClr val="tx1"/>
                </a:solidFill>
                <a:latin typeface="+mj-ea"/>
                <a:ea typeface="+mj-ea"/>
              </a:rPr>
              <a:t>Bit</a:t>
            </a:r>
            <a:r>
              <a:rPr lang="zh-CN" altLang="zh-CN" b="0" dirty="0">
                <a:solidFill>
                  <a:schemeClr val="tx1"/>
                </a:solidFill>
                <a:latin typeface="+mj-ea"/>
                <a:ea typeface="+mj-ea"/>
              </a:rPr>
              <a:t>，那么模块接受</a:t>
            </a:r>
            <a:r>
              <a:rPr lang="en-US" altLang="zh-CN" b="0" dirty="0">
                <a:solidFill>
                  <a:schemeClr val="tx1"/>
                </a:solidFill>
                <a:latin typeface="+mj-ea"/>
                <a:ea typeface="+mj-ea"/>
              </a:rPr>
              <a:t>K</a:t>
            </a:r>
            <a:r>
              <a:rPr lang="zh-CN" altLang="zh-CN" b="0" dirty="0">
                <a:solidFill>
                  <a:schemeClr val="tx1"/>
                </a:solidFill>
                <a:latin typeface="+mj-ea"/>
                <a:ea typeface="+mj-ea"/>
              </a:rPr>
              <a:t>比特的组称为二进制字。输入可以是长度为</a:t>
            </a:r>
            <a:r>
              <a:rPr lang="en-US" altLang="zh-CN" b="0" dirty="0">
                <a:solidFill>
                  <a:schemeClr val="tx1"/>
                </a:solidFill>
                <a:latin typeface="+mj-ea"/>
                <a:ea typeface="+mj-ea"/>
              </a:rPr>
              <a:t>K</a:t>
            </a:r>
            <a:r>
              <a:rPr lang="zh-CN" altLang="zh-CN" b="0" dirty="0">
                <a:solidFill>
                  <a:schemeClr val="tx1"/>
                </a:solidFill>
                <a:latin typeface="+mj-ea"/>
                <a:ea typeface="+mj-ea"/>
              </a:rPr>
              <a:t>得到的列向量或者为基于帧的列向量（长度为</a:t>
            </a:r>
            <a:r>
              <a:rPr lang="en-US" altLang="zh-CN" b="0" dirty="0">
                <a:solidFill>
                  <a:schemeClr val="tx1"/>
                </a:solidFill>
                <a:latin typeface="+mj-ea"/>
                <a:ea typeface="+mj-ea"/>
              </a:rPr>
              <a:t>K</a:t>
            </a:r>
            <a:r>
              <a:rPr lang="zh-CN" altLang="zh-CN" b="0" dirty="0">
                <a:solidFill>
                  <a:schemeClr val="tx1"/>
                </a:solidFill>
                <a:latin typeface="+mj-ea"/>
                <a:ea typeface="+mj-ea"/>
              </a:rPr>
              <a:t>的整数倍）。</a:t>
            </a:r>
          </a:p>
          <a:p>
            <a:pPr algn="l"/>
            <a:r>
              <a:rPr lang="en-US" altLang="zh-CN" b="0" dirty="0" smtClean="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M-FSK</a:t>
            </a:r>
            <a:r>
              <a:rPr lang="zh-CN" altLang="zh-CN" b="0" dirty="0">
                <a:solidFill>
                  <a:schemeClr val="tx1"/>
                </a:solidFill>
                <a:latin typeface="+mj-ea"/>
                <a:ea typeface="+mj-ea"/>
              </a:rPr>
              <a:t>解调模块如图</a:t>
            </a:r>
            <a:r>
              <a:rPr lang="en-US" altLang="zh-CN" b="0" dirty="0">
                <a:solidFill>
                  <a:schemeClr val="tx1"/>
                </a:solidFill>
                <a:latin typeface="+mj-ea"/>
                <a:ea typeface="+mj-ea"/>
              </a:rPr>
              <a:t>11-90</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a:t>
            </a:r>
            <a:r>
              <a:rPr lang="en-US" altLang="zh-CN" b="0" dirty="0">
                <a:solidFill>
                  <a:schemeClr val="tx1"/>
                </a:solidFill>
                <a:latin typeface="+mj-ea"/>
                <a:ea typeface="+mj-ea"/>
              </a:rPr>
              <a:t>M-FSK</a:t>
            </a:r>
            <a:r>
              <a:rPr lang="zh-CN" altLang="zh-CN" b="0" dirty="0">
                <a:solidFill>
                  <a:schemeClr val="tx1"/>
                </a:solidFill>
                <a:latin typeface="+mj-ea"/>
                <a:ea typeface="+mj-ea"/>
              </a:rPr>
              <a:t>调制模块，弹出属性设置菜单，如图</a:t>
            </a:r>
            <a:r>
              <a:rPr lang="en-US" altLang="zh-CN" b="0" dirty="0">
                <a:solidFill>
                  <a:schemeClr val="tx1"/>
                </a:solidFill>
                <a:latin typeface="+mj-ea"/>
                <a:ea typeface="+mj-ea"/>
              </a:rPr>
              <a:t>11-91</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3971002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80728"/>
            <a:ext cx="6196013" cy="271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1054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980728"/>
            <a:ext cx="8640960" cy="1015663"/>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”参数选项：表示信号星座图的点数，</a:t>
            </a:r>
            <a:r>
              <a:rPr lang="en-US" altLang="zh-CN" b="0" dirty="0">
                <a:solidFill>
                  <a:schemeClr val="tx1"/>
                </a:solidFill>
                <a:latin typeface="+mj-ea"/>
                <a:ea typeface="+mj-ea"/>
              </a:rPr>
              <a:t>M</a:t>
            </a:r>
            <a:r>
              <a:rPr lang="zh-CN" altLang="zh-CN" b="0" dirty="0">
                <a:solidFill>
                  <a:schemeClr val="tx1"/>
                </a:solidFill>
                <a:latin typeface="+mj-ea"/>
                <a:ea typeface="+mj-ea"/>
              </a:rPr>
              <a:t>必须为一个偶数。</a:t>
            </a:r>
          </a:p>
          <a:p>
            <a:pPr algn="l"/>
            <a:r>
              <a:rPr lang="zh-CN" altLang="zh-CN" b="0" dirty="0">
                <a:solidFill>
                  <a:schemeClr val="tx1"/>
                </a:solidFill>
                <a:latin typeface="+mj-ea"/>
                <a:ea typeface="+mj-ea"/>
              </a:rPr>
              <a:t>“</a:t>
            </a:r>
            <a:r>
              <a:rPr lang="en-US" altLang="zh-CN" b="0" dirty="0">
                <a:solidFill>
                  <a:schemeClr val="tx1"/>
                </a:solidFill>
                <a:latin typeface="+mj-ea"/>
                <a:ea typeface="+mj-ea"/>
              </a:rPr>
              <a:t>Input type</a:t>
            </a:r>
            <a:r>
              <a:rPr lang="zh-CN" altLang="zh-CN" b="0" dirty="0">
                <a:solidFill>
                  <a:schemeClr val="tx1"/>
                </a:solidFill>
                <a:latin typeface="+mj-ea"/>
                <a:ea typeface="+mj-ea"/>
              </a:rPr>
              <a:t>”参数选项：表示输入由整数组成还是由位组组成。如果本项设为“</a:t>
            </a:r>
            <a:r>
              <a:rPr lang="en-US" altLang="zh-CN" b="0" dirty="0">
                <a:solidFill>
                  <a:schemeClr val="tx1"/>
                </a:solidFill>
                <a:latin typeface="+mj-ea"/>
                <a:ea typeface="+mj-ea"/>
              </a:rPr>
              <a:t>Bit</a:t>
            </a:r>
            <a:r>
              <a:rPr lang="zh-CN" altLang="zh-CN" b="0" dirty="0">
                <a:solidFill>
                  <a:schemeClr val="tx1"/>
                </a:solidFill>
                <a:latin typeface="+mj-ea"/>
                <a:ea typeface="+mj-ea"/>
              </a:rPr>
              <a:t>”，那么参数</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必须为</a:t>
            </a:r>
            <a:endParaRPr lang="zh-CN" altLang="en-US" b="0" dirty="0">
              <a:solidFill>
                <a:schemeClr val="tx1"/>
              </a:solidFill>
              <a:latin typeface="+mj-ea"/>
              <a:ea typeface="+mj-ea"/>
            </a:endParaRPr>
          </a:p>
        </p:txBody>
      </p:sp>
      <p:pic>
        <p:nvPicPr>
          <p:cNvPr id="6963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6695" y="1601526"/>
            <a:ext cx="394865" cy="39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1560" y="1646868"/>
            <a:ext cx="349523" cy="34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271083" y="1675413"/>
            <a:ext cx="1467068" cy="400110"/>
          </a:xfrm>
          <a:prstGeom prst="rect">
            <a:avLst/>
          </a:prstGeom>
        </p:spPr>
        <p:txBody>
          <a:bodyPr wrap="none">
            <a:spAutoFit/>
          </a:bodyPr>
          <a:lstStyle/>
          <a:p>
            <a:pPr algn="l"/>
            <a:r>
              <a:rPr lang="zh-CN" altLang="zh-CN" b="0" dirty="0">
                <a:solidFill>
                  <a:schemeClr val="tx1"/>
                </a:solidFill>
                <a:latin typeface="+mj-ea"/>
                <a:ea typeface="+mj-ea"/>
              </a:rPr>
              <a:t>为正整数。</a:t>
            </a:r>
            <a:endParaRPr lang="zh-CN" altLang="en-US" b="0" dirty="0">
              <a:solidFill>
                <a:schemeClr val="tx1"/>
              </a:solidFill>
              <a:latin typeface="+mj-ea"/>
              <a:ea typeface="+mj-ea"/>
            </a:endParaRPr>
          </a:p>
        </p:txBody>
      </p:sp>
      <p:sp>
        <p:nvSpPr>
          <p:cNvPr id="7" name="矩形 6"/>
          <p:cNvSpPr/>
          <p:nvPr/>
        </p:nvSpPr>
        <p:spPr>
          <a:xfrm>
            <a:off x="319471" y="2075523"/>
            <a:ext cx="8640960" cy="4093428"/>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Symbol set ordering</a:t>
            </a:r>
            <a:r>
              <a:rPr lang="zh-CN" altLang="zh-CN" b="0" dirty="0">
                <a:solidFill>
                  <a:schemeClr val="tx1"/>
                </a:solidFill>
                <a:latin typeface="+mj-ea"/>
                <a:ea typeface="+mj-ea"/>
              </a:rPr>
              <a:t>”参数选项：设定模块如何将每一个输入位组映射到相应的整数。</a:t>
            </a:r>
          </a:p>
          <a:p>
            <a:pPr algn="l"/>
            <a:r>
              <a:rPr lang="zh-CN" altLang="zh-CN" b="0" dirty="0">
                <a:solidFill>
                  <a:schemeClr val="tx1"/>
                </a:solidFill>
                <a:latin typeface="+mj-ea"/>
                <a:ea typeface="+mj-ea"/>
              </a:rPr>
              <a:t>“</a:t>
            </a:r>
            <a:r>
              <a:rPr lang="en-US" altLang="zh-CN" b="0" dirty="0">
                <a:solidFill>
                  <a:schemeClr val="tx1"/>
                </a:solidFill>
                <a:latin typeface="+mj-ea"/>
                <a:ea typeface="+mj-ea"/>
              </a:rPr>
              <a:t>Frequency separation</a:t>
            </a:r>
            <a:r>
              <a:rPr lang="zh-CN" altLang="zh-CN" b="0" dirty="0">
                <a:solidFill>
                  <a:schemeClr val="tx1"/>
                </a:solidFill>
                <a:latin typeface="+mj-ea"/>
                <a:ea typeface="+mj-ea"/>
              </a:rPr>
              <a:t>”参数选项：表示已调信号中相邻频率之间的间隔。</a:t>
            </a:r>
          </a:p>
          <a:p>
            <a:pPr algn="l"/>
            <a:r>
              <a:rPr lang="zh-CN" altLang="zh-CN" b="0" dirty="0">
                <a:solidFill>
                  <a:schemeClr val="tx1"/>
                </a:solidFill>
                <a:latin typeface="+mj-ea"/>
                <a:ea typeface="+mj-ea"/>
              </a:rPr>
              <a:t>“</a:t>
            </a:r>
            <a:r>
              <a:rPr lang="en-US" altLang="zh-CN" b="0" dirty="0">
                <a:solidFill>
                  <a:schemeClr val="tx1"/>
                </a:solidFill>
                <a:latin typeface="+mj-ea"/>
                <a:ea typeface="+mj-ea"/>
              </a:rPr>
              <a:t>Phase continuous</a:t>
            </a:r>
            <a:r>
              <a:rPr lang="zh-CN" altLang="zh-CN" b="0" dirty="0">
                <a:solidFill>
                  <a:schemeClr val="tx1"/>
                </a:solidFill>
                <a:latin typeface="+mj-ea"/>
                <a:ea typeface="+mj-ea"/>
              </a:rPr>
              <a:t>”参数选项：决定已调制信号的相位时连续的还是非连续的。如果本项设为</a:t>
            </a:r>
            <a:r>
              <a:rPr lang="en-US" altLang="zh-CN" b="0" dirty="0">
                <a:solidFill>
                  <a:schemeClr val="tx1"/>
                </a:solidFill>
                <a:latin typeface="+mj-ea"/>
                <a:ea typeface="+mj-ea"/>
              </a:rPr>
              <a:t>continuous</a:t>
            </a:r>
            <a:r>
              <a:rPr lang="zh-CN" altLang="zh-CN" b="0" dirty="0">
                <a:solidFill>
                  <a:schemeClr val="tx1"/>
                </a:solidFill>
                <a:latin typeface="+mj-ea"/>
                <a:ea typeface="+mj-ea"/>
              </a:rPr>
              <a:t>，那么即使频率发生变化，调制信号的相位仍然维持不变。如果该项设为</a:t>
            </a:r>
            <a:r>
              <a:rPr lang="en-US" altLang="zh-CN" b="0" dirty="0">
                <a:solidFill>
                  <a:schemeClr val="tx1"/>
                </a:solidFill>
                <a:latin typeface="+mj-ea"/>
                <a:ea typeface="+mj-ea"/>
              </a:rPr>
              <a:t>Discontinuous</a:t>
            </a:r>
            <a:r>
              <a:rPr lang="zh-CN" altLang="zh-CN" b="0" dirty="0">
                <a:solidFill>
                  <a:schemeClr val="tx1"/>
                </a:solidFill>
                <a:latin typeface="+mj-ea"/>
                <a:ea typeface="+mj-ea"/>
              </a:rPr>
              <a:t>，那么调制信号由不同频率的</a:t>
            </a:r>
            <a:r>
              <a:rPr lang="en-US" altLang="zh-CN" b="0" dirty="0">
                <a:solidFill>
                  <a:schemeClr val="tx1"/>
                </a:solidFill>
                <a:latin typeface="+mj-ea"/>
                <a:ea typeface="+mj-ea"/>
              </a:rPr>
              <a:t>M</a:t>
            </a:r>
            <a:r>
              <a:rPr lang="zh-CN" altLang="zh-CN" b="0" dirty="0">
                <a:solidFill>
                  <a:schemeClr val="tx1"/>
                </a:solidFill>
                <a:latin typeface="+mj-ea"/>
                <a:ea typeface="+mj-ea"/>
              </a:rPr>
              <a:t>正弦曲线部分构成，这样的话如果输入值发生变化，那么调制信号的相位也会发生变化。</a:t>
            </a:r>
          </a:p>
          <a:p>
            <a:pPr algn="l"/>
            <a:r>
              <a:rPr lang="zh-CN" altLang="zh-CN" b="0" dirty="0">
                <a:solidFill>
                  <a:schemeClr val="tx1"/>
                </a:solidFill>
                <a:latin typeface="+mj-ea"/>
                <a:ea typeface="+mj-ea"/>
              </a:rPr>
              <a:t>“</a:t>
            </a:r>
            <a:r>
              <a:rPr lang="en-US" altLang="zh-CN" b="0" dirty="0">
                <a:solidFill>
                  <a:schemeClr val="tx1"/>
                </a:solidFill>
                <a:latin typeface="+mj-ea"/>
                <a:ea typeface="+mj-ea"/>
              </a:rPr>
              <a:t>Samples per symbol</a:t>
            </a:r>
            <a:r>
              <a:rPr lang="zh-CN" altLang="zh-CN" b="0" dirty="0">
                <a:solidFill>
                  <a:schemeClr val="tx1"/>
                </a:solidFill>
                <a:latin typeface="+mj-ea"/>
                <a:ea typeface="+mj-ea"/>
              </a:rPr>
              <a:t>”参数选项：对英语每个输入的整数或二进制字模块输出的采样个数。</a:t>
            </a:r>
          </a:p>
          <a:p>
            <a:pPr algn="l"/>
            <a:r>
              <a:rPr lang="zh-CN" altLang="zh-CN" b="0" dirty="0">
                <a:solidFill>
                  <a:schemeClr val="tx1"/>
                </a:solidFill>
                <a:latin typeface="+mj-ea"/>
                <a:ea typeface="+mj-ea"/>
              </a:rPr>
              <a:t>“</a:t>
            </a:r>
            <a:r>
              <a:rPr lang="en-US" altLang="zh-CN" b="0" dirty="0">
                <a:solidFill>
                  <a:schemeClr val="tx1"/>
                </a:solidFill>
                <a:latin typeface="+mj-ea"/>
                <a:ea typeface="+mj-ea"/>
              </a:rPr>
              <a:t>Output data type</a:t>
            </a:r>
            <a:r>
              <a:rPr lang="zh-CN" altLang="zh-CN" b="0" dirty="0">
                <a:solidFill>
                  <a:schemeClr val="tx1"/>
                </a:solidFill>
                <a:latin typeface="+mj-ea"/>
                <a:ea typeface="+mj-ea"/>
              </a:rPr>
              <a:t>”参数选项：设定模型的输出数据类型，可以为</a:t>
            </a:r>
            <a:r>
              <a:rPr lang="en-US" altLang="zh-CN" b="0" dirty="0">
                <a:solidFill>
                  <a:schemeClr val="tx1"/>
                </a:solidFill>
                <a:latin typeface="+mj-ea"/>
                <a:ea typeface="+mj-ea"/>
              </a:rPr>
              <a:t>double</a:t>
            </a:r>
            <a:r>
              <a:rPr lang="zh-CN" altLang="zh-CN" b="0" dirty="0">
                <a:solidFill>
                  <a:schemeClr val="tx1"/>
                </a:solidFill>
                <a:latin typeface="+mj-ea"/>
                <a:ea typeface="+mj-ea"/>
              </a:rPr>
              <a:t>或</a:t>
            </a:r>
            <a:r>
              <a:rPr lang="en-US" altLang="zh-CN" b="0" dirty="0">
                <a:solidFill>
                  <a:schemeClr val="tx1"/>
                </a:solidFill>
                <a:latin typeface="+mj-ea"/>
                <a:ea typeface="+mj-ea"/>
              </a:rPr>
              <a:t>single</a:t>
            </a:r>
            <a:r>
              <a:rPr lang="zh-CN" altLang="zh-CN" b="0" dirty="0">
                <a:solidFill>
                  <a:schemeClr val="tx1"/>
                </a:solidFill>
                <a:latin typeface="+mj-ea"/>
                <a:ea typeface="+mj-ea"/>
              </a:rPr>
              <a:t>，默认为</a:t>
            </a:r>
            <a:r>
              <a:rPr lang="en-US" altLang="zh-CN" b="0" dirty="0">
                <a:solidFill>
                  <a:schemeClr val="tx1"/>
                </a:solidFill>
                <a:latin typeface="+mj-ea"/>
                <a:ea typeface="+mj-ea"/>
              </a:rPr>
              <a:t>double</a:t>
            </a:r>
            <a:r>
              <a:rPr lang="zh-CN" altLang="zh-CN" b="0" dirty="0">
                <a:solidFill>
                  <a:schemeClr val="tx1"/>
                </a:solidFill>
                <a:latin typeface="+mj-ea"/>
                <a:ea typeface="+mj-ea"/>
              </a:rPr>
              <a:t>型。</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M-FSK</a:t>
            </a:r>
            <a:r>
              <a:rPr lang="zh-CN" altLang="zh-CN" b="0" dirty="0">
                <a:solidFill>
                  <a:schemeClr val="tx1"/>
                </a:solidFill>
                <a:latin typeface="+mj-ea"/>
                <a:ea typeface="+mj-ea"/>
              </a:rPr>
              <a:t>调制模块模型，如图</a:t>
            </a:r>
            <a:r>
              <a:rPr lang="en-US" altLang="zh-CN" b="0" dirty="0">
                <a:solidFill>
                  <a:schemeClr val="tx1"/>
                </a:solidFill>
                <a:latin typeface="+mj-ea"/>
                <a:ea typeface="+mj-ea"/>
              </a:rPr>
              <a:t>11-92</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2421054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08720"/>
            <a:ext cx="4868863"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63690" y="3717032"/>
            <a:ext cx="4572000" cy="2246769"/>
          </a:xfrm>
          <a:prstGeom prst="rect">
            <a:avLst/>
          </a:prstGeom>
        </p:spPr>
        <p:txBody>
          <a:bodyPr>
            <a:spAutoFit/>
          </a:bodyPr>
          <a:lstStyle/>
          <a:p>
            <a:pPr algn="l"/>
            <a:r>
              <a:rPr lang="zh-CN" altLang="zh-CN" b="0" dirty="0">
                <a:solidFill>
                  <a:schemeClr val="tx1"/>
                </a:solidFill>
                <a:latin typeface="+mj-ea"/>
                <a:ea typeface="+mj-ea"/>
              </a:rPr>
              <a:t>采用系统默认输入，设定“</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”参数选项值为</a:t>
            </a:r>
            <a:r>
              <a:rPr lang="en-US" altLang="zh-CN" b="0" dirty="0">
                <a:solidFill>
                  <a:schemeClr val="tx1"/>
                </a:solidFill>
                <a:latin typeface="+mj-ea"/>
                <a:ea typeface="+mj-ea"/>
              </a:rPr>
              <a:t>8</a:t>
            </a:r>
            <a:r>
              <a:rPr lang="zh-CN" altLang="zh-CN" b="0" dirty="0">
                <a:solidFill>
                  <a:schemeClr val="tx1"/>
                </a:solidFill>
                <a:latin typeface="+mj-ea"/>
                <a:ea typeface="+mj-ea"/>
              </a:rPr>
              <a:t>，“</a:t>
            </a:r>
            <a:r>
              <a:rPr lang="en-US" altLang="zh-CN" b="0" dirty="0">
                <a:solidFill>
                  <a:schemeClr val="tx1"/>
                </a:solidFill>
                <a:latin typeface="+mj-ea"/>
                <a:ea typeface="+mj-ea"/>
              </a:rPr>
              <a:t>Frequency separation</a:t>
            </a:r>
            <a:r>
              <a:rPr lang="zh-CN" altLang="zh-CN" b="0" dirty="0">
                <a:solidFill>
                  <a:schemeClr val="tx1"/>
                </a:solidFill>
                <a:latin typeface="+mj-ea"/>
                <a:ea typeface="+mj-ea"/>
              </a:rPr>
              <a:t>”参数选项值为</a:t>
            </a:r>
            <a:r>
              <a:rPr lang="en-US" altLang="zh-CN" b="0" dirty="0">
                <a:solidFill>
                  <a:schemeClr val="tx1"/>
                </a:solidFill>
                <a:latin typeface="+mj-ea"/>
                <a:ea typeface="+mj-ea"/>
              </a:rPr>
              <a:t>6</a:t>
            </a:r>
            <a:r>
              <a:rPr lang="zh-CN" altLang="zh-CN" b="0" dirty="0">
                <a:solidFill>
                  <a:schemeClr val="tx1"/>
                </a:solidFill>
                <a:latin typeface="+mj-ea"/>
                <a:ea typeface="+mj-ea"/>
              </a:rPr>
              <a:t>，“</a:t>
            </a:r>
            <a:r>
              <a:rPr lang="en-US" altLang="zh-CN" b="0" dirty="0">
                <a:solidFill>
                  <a:schemeClr val="tx1"/>
                </a:solidFill>
                <a:latin typeface="+mj-ea"/>
                <a:ea typeface="+mj-ea"/>
              </a:rPr>
              <a:t>Samples per symbol</a:t>
            </a:r>
            <a:r>
              <a:rPr lang="zh-CN" altLang="zh-CN" b="0" dirty="0">
                <a:solidFill>
                  <a:schemeClr val="tx1"/>
                </a:solidFill>
                <a:latin typeface="+mj-ea"/>
                <a:ea typeface="+mj-ea"/>
              </a:rPr>
              <a:t>”参数选项值为</a:t>
            </a:r>
            <a:r>
              <a:rPr lang="en-US" altLang="zh-CN" b="0" dirty="0">
                <a:solidFill>
                  <a:schemeClr val="tx1"/>
                </a:solidFill>
                <a:latin typeface="+mj-ea"/>
                <a:ea typeface="+mj-ea"/>
              </a:rPr>
              <a:t>17</a:t>
            </a:r>
            <a:r>
              <a:rPr lang="zh-CN" altLang="zh-CN" b="0" dirty="0">
                <a:solidFill>
                  <a:schemeClr val="tx1"/>
                </a:solidFill>
                <a:latin typeface="+mj-ea"/>
                <a:ea typeface="+mj-ea"/>
              </a:rPr>
              <a:t>，“</a:t>
            </a:r>
            <a:r>
              <a:rPr lang="en-US" altLang="zh-CN" b="0" dirty="0">
                <a:solidFill>
                  <a:schemeClr val="tx1"/>
                </a:solidFill>
                <a:latin typeface="+mj-ea"/>
                <a:ea typeface="+mj-ea"/>
              </a:rPr>
              <a:t>Output data type</a:t>
            </a:r>
            <a:r>
              <a:rPr lang="zh-CN" altLang="zh-CN" b="0" dirty="0">
                <a:solidFill>
                  <a:schemeClr val="tx1"/>
                </a:solidFill>
                <a:latin typeface="+mj-ea"/>
                <a:ea typeface="+mj-ea"/>
              </a:rPr>
              <a:t>”参数选项为</a:t>
            </a:r>
            <a:r>
              <a:rPr lang="en-US" altLang="zh-CN" b="0" dirty="0">
                <a:solidFill>
                  <a:schemeClr val="tx1"/>
                </a:solidFill>
                <a:latin typeface="+mj-ea"/>
                <a:ea typeface="+mj-ea"/>
              </a:rPr>
              <a:t>double</a:t>
            </a:r>
            <a:r>
              <a:rPr lang="zh-CN" altLang="zh-CN" b="0" dirty="0">
                <a:solidFill>
                  <a:schemeClr val="tx1"/>
                </a:solidFill>
                <a:latin typeface="+mj-ea"/>
                <a:ea typeface="+mj-ea"/>
              </a:rPr>
              <a:t>，运行仿真文件，输出结果实部图形如图</a:t>
            </a:r>
            <a:r>
              <a:rPr lang="en-US" altLang="zh-CN" b="0" dirty="0">
                <a:solidFill>
                  <a:schemeClr val="tx1"/>
                </a:solidFill>
                <a:latin typeface="+mj-ea"/>
                <a:ea typeface="+mj-ea"/>
              </a:rPr>
              <a:t>11-93</a:t>
            </a:r>
            <a:r>
              <a:rPr lang="zh-CN" altLang="zh-CN" b="0" dirty="0">
                <a:solidFill>
                  <a:schemeClr val="tx1"/>
                </a:solidFill>
                <a:latin typeface="+mj-ea"/>
                <a:ea typeface="+mj-ea"/>
              </a:rPr>
              <a:t>所示。</a:t>
            </a:r>
          </a:p>
        </p:txBody>
      </p:sp>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683581"/>
            <a:ext cx="3757613" cy="2468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1054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24744"/>
            <a:ext cx="4160370" cy="400110"/>
          </a:xfrm>
          <a:prstGeom prst="rect">
            <a:avLst/>
          </a:prstGeom>
        </p:spPr>
        <p:txBody>
          <a:bodyPr wrap="none">
            <a:spAutoFit/>
          </a:bodyPr>
          <a:lstStyle/>
          <a:p>
            <a:pPr algn="l"/>
            <a:r>
              <a:rPr lang="zh-CN" altLang="zh-CN" b="0" dirty="0">
                <a:solidFill>
                  <a:schemeClr val="tx1"/>
                </a:solidFill>
                <a:latin typeface="+mj-ea"/>
                <a:ea typeface="+mj-ea"/>
              </a:rPr>
              <a:t>输出结果虚部图形如图</a:t>
            </a:r>
            <a:r>
              <a:rPr lang="en-US" altLang="zh-CN" b="0" dirty="0">
                <a:solidFill>
                  <a:schemeClr val="tx1"/>
                </a:solidFill>
                <a:latin typeface="+mj-ea"/>
                <a:ea typeface="+mj-ea"/>
              </a:rPr>
              <a:t>11-94</a:t>
            </a:r>
            <a:r>
              <a:rPr lang="zh-CN" altLang="zh-CN" b="0" dirty="0">
                <a:solidFill>
                  <a:schemeClr val="tx1"/>
                </a:solidFill>
                <a:latin typeface="+mj-ea"/>
                <a:ea typeface="+mj-ea"/>
              </a:rPr>
              <a:t>所示。</a:t>
            </a:r>
          </a:p>
        </p:txBody>
      </p:sp>
      <p:pic>
        <p:nvPicPr>
          <p:cNvPr id="6758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251" y="1524854"/>
            <a:ext cx="3924300" cy="264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67544" y="4178554"/>
            <a:ext cx="8568952" cy="2246769"/>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2</a:t>
            </a:r>
            <a:r>
              <a:rPr lang="zh-CN" altLang="zh-CN" b="0" dirty="0">
                <a:solidFill>
                  <a:schemeClr val="tx1"/>
                </a:solidFill>
                <a:latin typeface="+mj-ea"/>
                <a:ea typeface="+mj-ea"/>
              </a:rPr>
              <a:t>）</a:t>
            </a:r>
            <a:r>
              <a:rPr lang="en-US" altLang="zh-CN" b="0" dirty="0">
                <a:solidFill>
                  <a:schemeClr val="tx1"/>
                </a:solidFill>
                <a:latin typeface="+mj-ea"/>
                <a:ea typeface="+mj-ea"/>
              </a:rPr>
              <a:t>M-FSK</a:t>
            </a:r>
            <a:r>
              <a:rPr lang="zh-CN" altLang="zh-CN" b="0" dirty="0">
                <a:solidFill>
                  <a:schemeClr val="tx1"/>
                </a:solidFill>
                <a:latin typeface="+mj-ea"/>
                <a:ea typeface="+mj-ea"/>
              </a:rPr>
              <a:t>解调</a:t>
            </a:r>
          </a:p>
          <a:p>
            <a:pPr algn="l"/>
            <a:r>
              <a:rPr lang="en-US" altLang="zh-CN" b="0" dirty="0">
                <a:solidFill>
                  <a:schemeClr val="tx1"/>
                </a:solidFill>
                <a:latin typeface="+mj-ea"/>
                <a:ea typeface="+mj-ea"/>
              </a:rPr>
              <a:t>M-FSK</a:t>
            </a:r>
            <a:r>
              <a:rPr lang="zh-CN" altLang="zh-CN" b="0" dirty="0">
                <a:solidFill>
                  <a:schemeClr val="tx1"/>
                </a:solidFill>
                <a:latin typeface="+mj-ea"/>
                <a:ea typeface="+mj-ea"/>
              </a:rPr>
              <a:t>解调模块进行基带</a:t>
            </a:r>
            <a:r>
              <a:rPr lang="en-US" altLang="zh-CN" b="0" dirty="0">
                <a:solidFill>
                  <a:schemeClr val="tx1"/>
                </a:solidFill>
                <a:latin typeface="+mj-ea"/>
                <a:ea typeface="+mj-ea"/>
              </a:rPr>
              <a:t>M</a:t>
            </a:r>
            <a:r>
              <a:rPr lang="zh-CN" altLang="zh-CN" b="0" dirty="0">
                <a:solidFill>
                  <a:schemeClr val="tx1"/>
                </a:solidFill>
                <a:latin typeface="+mj-ea"/>
                <a:ea typeface="+mj-ea"/>
              </a:rPr>
              <a:t>元频移键控制解调。输入为标量或基于采样的向量。</a:t>
            </a:r>
          </a:p>
          <a:p>
            <a:pPr algn="l"/>
            <a:r>
              <a:rPr lang="zh-CN" altLang="zh-CN" b="0" dirty="0" smtClean="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”项参数</a:t>
            </a:r>
            <a:r>
              <a:rPr lang="en-US" altLang="zh-CN" b="0" dirty="0">
                <a:solidFill>
                  <a:schemeClr val="tx1"/>
                </a:solidFill>
                <a:latin typeface="+mj-ea"/>
                <a:ea typeface="+mj-ea"/>
              </a:rPr>
              <a:t>M</a:t>
            </a:r>
            <a:r>
              <a:rPr lang="zh-CN" altLang="zh-CN" b="0" dirty="0">
                <a:solidFill>
                  <a:schemeClr val="tx1"/>
                </a:solidFill>
                <a:latin typeface="+mj-ea"/>
                <a:ea typeface="+mj-ea"/>
              </a:rPr>
              <a:t>为已调信号频率。</a:t>
            </a:r>
          </a:p>
          <a:p>
            <a:pPr algn="l"/>
            <a:r>
              <a:rPr lang="zh-CN" altLang="zh-CN" b="0" dirty="0">
                <a:solidFill>
                  <a:schemeClr val="tx1"/>
                </a:solidFill>
                <a:latin typeface="+mj-ea"/>
                <a:ea typeface="+mj-ea"/>
              </a:rPr>
              <a:t>“</a:t>
            </a:r>
            <a:r>
              <a:rPr lang="en-US" altLang="zh-CN" b="0" dirty="0" err="1">
                <a:solidFill>
                  <a:schemeClr val="tx1"/>
                </a:solidFill>
                <a:latin typeface="+mj-ea"/>
                <a:ea typeface="+mj-ea"/>
              </a:rPr>
              <a:t>Frequnecy</a:t>
            </a:r>
            <a:r>
              <a:rPr lang="en-US" altLang="zh-CN" b="0" dirty="0">
                <a:solidFill>
                  <a:schemeClr val="tx1"/>
                </a:solidFill>
                <a:latin typeface="+mj-ea"/>
                <a:ea typeface="+mj-ea"/>
              </a:rPr>
              <a:t> separation</a:t>
            </a:r>
            <a:r>
              <a:rPr lang="zh-CN" altLang="zh-CN" b="0" dirty="0">
                <a:solidFill>
                  <a:schemeClr val="tx1"/>
                </a:solidFill>
                <a:latin typeface="+mj-ea"/>
                <a:ea typeface="+mj-ea"/>
              </a:rPr>
              <a:t>”为已调信号连续频率之间的间隔。</a:t>
            </a:r>
          </a:p>
          <a:p>
            <a:pPr algn="l"/>
            <a:r>
              <a:rPr lang="zh-CN" altLang="zh-CN" b="0" dirty="0">
                <a:solidFill>
                  <a:schemeClr val="tx1"/>
                </a:solidFill>
                <a:latin typeface="+mj-ea"/>
                <a:ea typeface="+mj-ea"/>
              </a:rPr>
              <a:t>模块的输入和输出为离散信号。</a:t>
            </a:r>
          </a:p>
          <a:p>
            <a:pPr algn="l"/>
            <a:r>
              <a:rPr lang="zh-CN" altLang="zh-CN" b="0" dirty="0">
                <a:solidFill>
                  <a:schemeClr val="tx1"/>
                </a:solidFill>
                <a:latin typeface="+mj-ea"/>
                <a:ea typeface="+mj-ea"/>
              </a:rPr>
              <a:t>“</a:t>
            </a:r>
            <a:r>
              <a:rPr lang="en-US" altLang="zh-CN" b="0" dirty="0">
                <a:solidFill>
                  <a:schemeClr val="tx1"/>
                </a:solidFill>
                <a:latin typeface="+mj-ea"/>
                <a:ea typeface="+mj-ea"/>
              </a:rPr>
              <a:t>Input type</a:t>
            </a:r>
            <a:r>
              <a:rPr lang="zh-CN" altLang="zh-CN" b="0" dirty="0">
                <a:solidFill>
                  <a:schemeClr val="tx1"/>
                </a:solidFill>
                <a:latin typeface="+mj-ea"/>
                <a:ea typeface="+mj-ea"/>
              </a:rPr>
              <a:t>”项决定模块式接收</a:t>
            </a:r>
            <a:r>
              <a:rPr lang="en-US" altLang="zh-CN" b="0" dirty="0">
                <a:solidFill>
                  <a:schemeClr val="tx1"/>
                </a:solidFill>
                <a:latin typeface="+mj-ea"/>
                <a:ea typeface="+mj-ea"/>
              </a:rPr>
              <a:t>0</a:t>
            </a:r>
            <a:r>
              <a:rPr lang="zh-CN" altLang="zh-CN" b="0" dirty="0">
                <a:solidFill>
                  <a:schemeClr val="tx1"/>
                </a:solidFill>
                <a:latin typeface="+mj-ea"/>
                <a:ea typeface="+mj-ea"/>
              </a:rPr>
              <a:t>到</a:t>
            </a:r>
            <a:r>
              <a:rPr lang="en-US" altLang="zh-CN" b="0" dirty="0">
                <a:solidFill>
                  <a:schemeClr val="tx1"/>
                </a:solidFill>
                <a:latin typeface="+mj-ea"/>
                <a:ea typeface="+mj-ea"/>
              </a:rPr>
              <a:t>M-1</a:t>
            </a:r>
            <a:r>
              <a:rPr lang="zh-CN" altLang="zh-CN" b="0" dirty="0">
                <a:solidFill>
                  <a:schemeClr val="tx1"/>
                </a:solidFill>
                <a:latin typeface="+mj-ea"/>
                <a:ea typeface="+mj-ea"/>
              </a:rPr>
              <a:t>之间的整数，还是二进制形式的整数。</a:t>
            </a:r>
          </a:p>
        </p:txBody>
      </p:sp>
    </p:spTree>
    <p:extLst>
      <p:ext uri="{BB962C8B-B14F-4D97-AF65-F5344CB8AC3E}">
        <p14:creationId xmlns:p14="http://schemas.microsoft.com/office/powerpoint/2010/main" val="242105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556792"/>
            <a:ext cx="8352928" cy="4770537"/>
          </a:xfrm>
          <a:prstGeom prst="rect">
            <a:avLst/>
          </a:prstGeom>
        </p:spPr>
        <p:txBody>
          <a:bodyPr wrap="square">
            <a:spAutoFit/>
          </a:bodyPr>
          <a:lstStyle/>
          <a:p>
            <a:pPr algn="l"/>
            <a:r>
              <a:rPr lang="zh-CN" altLang="zh-CN" sz="1600" b="0" dirty="0">
                <a:solidFill>
                  <a:schemeClr val="tx1"/>
                </a:solidFill>
                <a:latin typeface="+mj-ea"/>
                <a:ea typeface="+mj-ea"/>
              </a:rPr>
              <a:t>（</a:t>
            </a:r>
            <a:r>
              <a:rPr lang="x-none" altLang="zh-CN" sz="1600" b="0" dirty="0">
                <a:solidFill>
                  <a:schemeClr val="tx1"/>
                </a:solidFill>
                <a:latin typeface="+mj-ea"/>
                <a:ea typeface="+mj-ea"/>
              </a:rPr>
              <a:t>8</a:t>
            </a:r>
            <a:r>
              <a:rPr lang="zh-CN" altLang="zh-CN" sz="1600" b="0" dirty="0">
                <a:solidFill>
                  <a:schemeClr val="tx1"/>
                </a:solidFill>
                <a:latin typeface="+mj-ea"/>
                <a:ea typeface="+mj-ea"/>
              </a:rPr>
              <a:t>）信道</a:t>
            </a:r>
          </a:p>
          <a:p>
            <a:pPr algn="l"/>
            <a:r>
              <a:rPr lang="zh-CN" altLang="zh-CN" sz="1600" b="0" dirty="0">
                <a:solidFill>
                  <a:schemeClr val="tx1"/>
                </a:solidFill>
                <a:latin typeface="+mj-ea"/>
                <a:ea typeface="+mj-ea"/>
              </a:rPr>
              <a:t>信道是信号的传输通道。根据传输介质的不同而分为有线信道和无线信道。无线信道的信道状况比较复杂。无线通信基于电磁波在空间开放传播，接收环境也比较复杂性。电磁波传播特性在高楼林立的城市繁华区、以一般性建筑物为主的近郊区和以山丘、湖泊、平原为主的农村及远郊区各不相同。同时，通信用户可能具有移动性，如准静态的室内用户，慢速步行用户和高速车载用户。这样，接收端接收到的信号是发射电磁波经过信道的直射、反射、绕射和散射等作用后多条路径的合成。</a:t>
            </a:r>
          </a:p>
          <a:p>
            <a:pPr algn="l"/>
            <a:r>
              <a:rPr lang="zh-CN" altLang="zh-CN" sz="1600" b="0" dirty="0">
                <a:solidFill>
                  <a:schemeClr val="tx1"/>
                </a:solidFill>
                <a:latin typeface="+mj-ea"/>
                <a:ea typeface="+mj-ea"/>
              </a:rPr>
              <a:t>信号强度和相位在多径信道的起伏变化称为衰落。衰落信道从传播效应上分为大尺度衰落（包括路径损耗和阴影衰落）和小尺度衰落（多径衰落）。</a:t>
            </a:r>
          </a:p>
          <a:p>
            <a:pPr algn="l"/>
            <a:r>
              <a:rPr lang="zh-CN" altLang="zh-CN" sz="1600" b="0" dirty="0">
                <a:solidFill>
                  <a:schemeClr val="tx1"/>
                </a:solidFill>
                <a:latin typeface="+mj-ea"/>
                <a:ea typeface="+mj-ea"/>
              </a:rPr>
              <a:t>阴影衰落是由障碍物阻挡造成。阻挡物的数量和类型会造成衰落信号的随机性。信号发射功率和接收功率的比值一般服从对数正态分布。小尺度衰落可建模为统计多径模型。</a:t>
            </a:r>
          </a:p>
          <a:p>
            <a:pPr algn="l"/>
            <a:r>
              <a:rPr lang="zh-CN" altLang="zh-CN" sz="1600" b="0" dirty="0">
                <a:solidFill>
                  <a:schemeClr val="tx1"/>
                </a:solidFill>
                <a:latin typeface="+mj-ea"/>
                <a:ea typeface="+mj-ea"/>
              </a:rPr>
              <a:t>多径效应使接收信号脉冲宽度扩展的现象称为时延扩展。当时延扩展大于符号间隔时会引起码间干扰，这称为频率选择性衰落。这时，多径是可分辨的，故又称宽带衰落信道；当时延扩展小于符号间隔时不会引起码间干扰，称为平坦衰落。这时，多径是不可分辨的，故又称窄带衰落信道。</a:t>
            </a:r>
          </a:p>
          <a:p>
            <a:pPr algn="l"/>
            <a:r>
              <a:rPr lang="zh-CN" altLang="zh-CN" sz="1600" b="0" dirty="0">
                <a:solidFill>
                  <a:schemeClr val="tx1"/>
                </a:solidFill>
                <a:latin typeface="+mj-ea"/>
                <a:ea typeface="+mj-ea"/>
              </a:rPr>
              <a:t>瑞利分布是最常见的用于描述平坦衰落信号接收包络或独立多径分量接收包络统计时变特性的一种分布类型。另外，通信双方的相对运动会引起信号的多普勒频移，再加上多径效应后会产生的信号的多普勒扩展从而造成时间选择性衰落。如果信号在一个符号的时间里变化不大，则认为是慢衰落。反之，如果信号在一个符号的时间里有明显变化，则认为是快衰落。</a:t>
            </a:r>
          </a:p>
        </p:txBody>
      </p:sp>
    </p:spTree>
    <p:extLst>
      <p:ext uri="{BB962C8B-B14F-4D97-AF65-F5344CB8AC3E}">
        <p14:creationId xmlns:p14="http://schemas.microsoft.com/office/powerpoint/2010/main" val="29399442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908720"/>
            <a:ext cx="8856984" cy="1938992"/>
          </a:xfrm>
          <a:prstGeom prst="rect">
            <a:avLst/>
          </a:prstGeom>
        </p:spPr>
        <p:txBody>
          <a:bodyPr wrap="square">
            <a:spAutoFit/>
          </a:bodyPr>
          <a:lstStyle/>
          <a:p>
            <a:pPr algn="l"/>
            <a:r>
              <a:rPr lang="zh-CN" altLang="zh-CN" b="0" dirty="0">
                <a:solidFill>
                  <a:schemeClr val="tx1"/>
                </a:solidFill>
                <a:latin typeface="+mj-ea"/>
                <a:ea typeface="+mj-ea"/>
              </a:rPr>
              <a:t>如果“</a:t>
            </a:r>
            <a:r>
              <a:rPr lang="en-US" altLang="zh-CN" b="0" dirty="0">
                <a:solidFill>
                  <a:schemeClr val="tx1"/>
                </a:solidFill>
                <a:latin typeface="+mj-ea"/>
                <a:ea typeface="+mj-ea"/>
              </a:rPr>
              <a:t>Input type</a:t>
            </a:r>
            <a:r>
              <a:rPr lang="zh-CN" altLang="zh-CN" b="0" dirty="0">
                <a:solidFill>
                  <a:schemeClr val="tx1"/>
                </a:solidFill>
                <a:latin typeface="+mj-ea"/>
                <a:ea typeface="+mj-ea"/>
              </a:rPr>
              <a:t>”选项为</a:t>
            </a:r>
            <a:r>
              <a:rPr lang="en-US" altLang="zh-CN" b="0" dirty="0">
                <a:solidFill>
                  <a:schemeClr val="tx1"/>
                </a:solidFill>
                <a:latin typeface="+mj-ea"/>
                <a:ea typeface="+mj-ea"/>
              </a:rPr>
              <a:t>Integer</a:t>
            </a:r>
            <a:r>
              <a:rPr lang="zh-CN" altLang="zh-CN" b="0" dirty="0">
                <a:solidFill>
                  <a:schemeClr val="tx1"/>
                </a:solidFill>
                <a:latin typeface="+mj-ea"/>
                <a:ea typeface="+mj-ea"/>
              </a:rPr>
              <a:t>，那么模块接受整数输入，输入可以是标量，也可以是基于帧的列向量。如果“</a:t>
            </a:r>
            <a:r>
              <a:rPr lang="en-US" altLang="zh-CN" b="0" dirty="0">
                <a:solidFill>
                  <a:schemeClr val="tx1"/>
                </a:solidFill>
                <a:latin typeface="+mj-ea"/>
                <a:ea typeface="+mj-ea"/>
              </a:rPr>
              <a:t>Input type</a:t>
            </a:r>
            <a:r>
              <a:rPr lang="zh-CN" altLang="zh-CN" b="0" dirty="0">
                <a:solidFill>
                  <a:schemeClr val="tx1"/>
                </a:solidFill>
                <a:latin typeface="+mj-ea"/>
                <a:ea typeface="+mj-ea"/>
              </a:rPr>
              <a:t>”选项为</a:t>
            </a:r>
            <a:r>
              <a:rPr lang="en-US" altLang="zh-CN" b="0" dirty="0">
                <a:solidFill>
                  <a:schemeClr val="tx1"/>
                </a:solidFill>
                <a:latin typeface="+mj-ea"/>
                <a:ea typeface="+mj-ea"/>
              </a:rPr>
              <a:t>Bit</a:t>
            </a:r>
            <a:r>
              <a:rPr lang="zh-CN" altLang="zh-CN" b="0" dirty="0">
                <a:solidFill>
                  <a:schemeClr val="tx1"/>
                </a:solidFill>
                <a:latin typeface="+mj-ea"/>
                <a:ea typeface="+mj-ea"/>
              </a:rPr>
              <a:t>，那么模块接受</a:t>
            </a:r>
            <a:r>
              <a:rPr lang="en-US" altLang="zh-CN" b="0" dirty="0">
                <a:solidFill>
                  <a:schemeClr val="tx1"/>
                </a:solidFill>
                <a:latin typeface="+mj-ea"/>
                <a:ea typeface="+mj-ea"/>
              </a:rPr>
              <a:t>K</a:t>
            </a:r>
            <a:r>
              <a:rPr lang="zh-CN" altLang="zh-CN" b="0" dirty="0">
                <a:solidFill>
                  <a:schemeClr val="tx1"/>
                </a:solidFill>
                <a:latin typeface="+mj-ea"/>
                <a:ea typeface="+mj-ea"/>
              </a:rPr>
              <a:t>比特的组称为二进制字。输入可以是长度为</a:t>
            </a:r>
            <a:r>
              <a:rPr lang="en-US" altLang="zh-CN" b="0" dirty="0">
                <a:solidFill>
                  <a:schemeClr val="tx1"/>
                </a:solidFill>
                <a:latin typeface="+mj-ea"/>
                <a:ea typeface="+mj-ea"/>
              </a:rPr>
              <a:t>K</a:t>
            </a:r>
            <a:r>
              <a:rPr lang="zh-CN" altLang="zh-CN" b="0" dirty="0">
                <a:solidFill>
                  <a:schemeClr val="tx1"/>
                </a:solidFill>
                <a:latin typeface="+mj-ea"/>
                <a:ea typeface="+mj-ea"/>
              </a:rPr>
              <a:t>得到的列向量或者为基于帧的列向量（长度为</a:t>
            </a:r>
            <a:r>
              <a:rPr lang="en-US" altLang="zh-CN" b="0" dirty="0">
                <a:solidFill>
                  <a:schemeClr val="tx1"/>
                </a:solidFill>
                <a:latin typeface="+mj-ea"/>
                <a:ea typeface="+mj-ea"/>
              </a:rPr>
              <a:t>K</a:t>
            </a:r>
            <a:r>
              <a:rPr lang="zh-CN" altLang="zh-CN" b="0" dirty="0">
                <a:solidFill>
                  <a:schemeClr val="tx1"/>
                </a:solidFill>
                <a:latin typeface="+mj-ea"/>
                <a:ea typeface="+mj-ea"/>
              </a:rPr>
              <a:t>的整数倍）。</a:t>
            </a:r>
          </a:p>
          <a:p>
            <a:pPr algn="l"/>
            <a:r>
              <a:rPr lang="en-US" altLang="zh-CN" b="0" dirty="0" smtClean="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M-FSK</a:t>
            </a:r>
            <a:r>
              <a:rPr lang="zh-CN" altLang="zh-CN" b="0" dirty="0">
                <a:solidFill>
                  <a:schemeClr val="tx1"/>
                </a:solidFill>
                <a:latin typeface="+mj-ea"/>
                <a:ea typeface="+mj-ea"/>
              </a:rPr>
              <a:t>解调模块如图</a:t>
            </a:r>
            <a:r>
              <a:rPr lang="en-US" altLang="zh-CN" b="0" dirty="0">
                <a:solidFill>
                  <a:schemeClr val="tx1"/>
                </a:solidFill>
                <a:latin typeface="+mj-ea"/>
                <a:ea typeface="+mj-ea"/>
              </a:rPr>
              <a:t>11-95</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a:t>
            </a:r>
            <a:r>
              <a:rPr lang="en-US" altLang="zh-CN" b="0" dirty="0">
                <a:solidFill>
                  <a:schemeClr val="tx1"/>
                </a:solidFill>
                <a:latin typeface="+mj-ea"/>
                <a:ea typeface="+mj-ea"/>
              </a:rPr>
              <a:t>M-FSK</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11-96</a:t>
            </a:r>
            <a:r>
              <a:rPr lang="zh-CN" altLang="zh-CN" b="0" dirty="0">
                <a:solidFill>
                  <a:schemeClr val="tx1"/>
                </a:solidFill>
                <a:latin typeface="+mj-ea"/>
                <a:ea typeface="+mj-ea"/>
              </a:rPr>
              <a:t>所示。</a:t>
            </a:r>
          </a:p>
        </p:txBody>
      </p:sp>
      <p:pic>
        <p:nvPicPr>
          <p:cNvPr id="6656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140968"/>
            <a:ext cx="6234113" cy="2674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10549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980728"/>
            <a:ext cx="8568952" cy="707886"/>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”参数选项：表示信号星座图的点数，</a:t>
            </a:r>
            <a:r>
              <a:rPr lang="en-US" altLang="zh-CN" b="0" dirty="0">
                <a:solidFill>
                  <a:schemeClr val="tx1"/>
                </a:solidFill>
                <a:latin typeface="+mj-ea"/>
                <a:ea typeface="+mj-ea"/>
              </a:rPr>
              <a:t>M</a:t>
            </a:r>
            <a:r>
              <a:rPr lang="zh-CN" altLang="zh-CN" b="0" dirty="0">
                <a:solidFill>
                  <a:schemeClr val="tx1"/>
                </a:solidFill>
                <a:latin typeface="+mj-ea"/>
                <a:ea typeface="+mj-ea"/>
              </a:rPr>
              <a:t>必须为一个偶数。</a:t>
            </a:r>
          </a:p>
          <a:p>
            <a:pPr algn="l"/>
            <a:r>
              <a:rPr lang="zh-CN" altLang="zh-CN" b="0" dirty="0">
                <a:solidFill>
                  <a:schemeClr val="tx1"/>
                </a:solidFill>
                <a:latin typeface="+mj-ea"/>
                <a:ea typeface="+mj-ea"/>
              </a:rPr>
              <a:t>“</a:t>
            </a:r>
            <a:r>
              <a:rPr lang="en-US" altLang="zh-CN" b="0" dirty="0">
                <a:solidFill>
                  <a:schemeClr val="tx1"/>
                </a:solidFill>
                <a:latin typeface="+mj-ea"/>
                <a:ea typeface="+mj-ea"/>
              </a:rPr>
              <a:t>Input type</a:t>
            </a:r>
            <a:r>
              <a:rPr lang="zh-CN" altLang="zh-CN" b="0" dirty="0">
                <a:solidFill>
                  <a:schemeClr val="tx1"/>
                </a:solidFill>
                <a:latin typeface="+mj-ea"/>
                <a:ea typeface="+mj-ea"/>
              </a:rPr>
              <a:t>”参数选项：表示输入由整数组成还是由位组组成。</a:t>
            </a:r>
            <a:endParaRPr lang="zh-CN" altLang="en-US" b="0" dirty="0">
              <a:solidFill>
                <a:schemeClr val="tx1"/>
              </a:solidFill>
              <a:latin typeface="+mj-ea"/>
              <a:ea typeface="+mj-ea"/>
            </a:endParaRPr>
          </a:p>
        </p:txBody>
      </p:sp>
      <p:sp>
        <p:nvSpPr>
          <p:cNvPr id="6" name="矩形 5"/>
          <p:cNvSpPr/>
          <p:nvPr/>
        </p:nvSpPr>
        <p:spPr>
          <a:xfrm>
            <a:off x="117240" y="1844824"/>
            <a:ext cx="8856984" cy="4093428"/>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Symbol set ordering</a:t>
            </a:r>
            <a:r>
              <a:rPr lang="zh-CN" altLang="zh-CN" b="0" dirty="0">
                <a:solidFill>
                  <a:schemeClr val="tx1"/>
                </a:solidFill>
                <a:latin typeface="+mj-ea"/>
                <a:ea typeface="+mj-ea"/>
              </a:rPr>
              <a:t>”参数选项：设定模块如何将每一个输入位组映射到相应的整数。</a:t>
            </a:r>
          </a:p>
          <a:p>
            <a:pPr algn="l"/>
            <a:r>
              <a:rPr lang="zh-CN" altLang="zh-CN" b="0" dirty="0">
                <a:solidFill>
                  <a:schemeClr val="tx1"/>
                </a:solidFill>
                <a:latin typeface="+mj-ea"/>
                <a:ea typeface="+mj-ea"/>
              </a:rPr>
              <a:t>“</a:t>
            </a:r>
            <a:r>
              <a:rPr lang="en-US" altLang="zh-CN" b="0" dirty="0">
                <a:solidFill>
                  <a:schemeClr val="tx1"/>
                </a:solidFill>
                <a:latin typeface="+mj-ea"/>
                <a:ea typeface="+mj-ea"/>
              </a:rPr>
              <a:t>Frequency separation</a:t>
            </a:r>
            <a:r>
              <a:rPr lang="zh-CN" altLang="zh-CN" b="0" dirty="0">
                <a:solidFill>
                  <a:schemeClr val="tx1"/>
                </a:solidFill>
                <a:latin typeface="+mj-ea"/>
                <a:ea typeface="+mj-ea"/>
              </a:rPr>
              <a:t>”参数选项：表示已调信号中相邻频率之间的间隔。</a:t>
            </a:r>
          </a:p>
          <a:p>
            <a:pPr algn="l"/>
            <a:r>
              <a:rPr lang="zh-CN" altLang="zh-CN" b="0" dirty="0">
                <a:solidFill>
                  <a:schemeClr val="tx1"/>
                </a:solidFill>
                <a:latin typeface="+mj-ea"/>
                <a:ea typeface="+mj-ea"/>
              </a:rPr>
              <a:t>“</a:t>
            </a:r>
            <a:r>
              <a:rPr lang="en-US" altLang="zh-CN" b="0" dirty="0">
                <a:solidFill>
                  <a:schemeClr val="tx1"/>
                </a:solidFill>
                <a:latin typeface="+mj-ea"/>
                <a:ea typeface="+mj-ea"/>
              </a:rPr>
              <a:t>Phase continuous</a:t>
            </a:r>
            <a:r>
              <a:rPr lang="zh-CN" altLang="zh-CN" b="0" dirty="0">
                <a:solidFill>
                  <a:schemeClr val="tx1"/>
                </a:solidFill>
                <a:latin typeface="+mj-ea"/>
                <a:ea typeface="+mj-ea"/>
              </a:rPr>
              <a:t>”参数选项：决定已调制信号的相位时连续的还是非连续的。如果本项设为</a:t>
            </a:r>
            <a:r>
              <a:rPr lang="en-US" altLang="zh-CN" b="0" dirty="0">
                <a:solidFill>
                  <a:schemeClr val="tx1"/>
                </a:solidFill>
                <a:latin typeface="+mj-ea"/>
                <a:ea typeface="+mj-ea"/>
              </a:rPr>
              <a:t>continuous</a:t>
            </a:r>
            <a:r>
              <a:rPr lang="zh-CN" altLang="zh-CN" b="0" dirty="0">
                <a:solidFill>
                  <a:schemeClr val="tx1"/>
                </a:solidFill>
                <a:latin typeface="+mj-ea"/>
                <a:ea typeface="+mj-ea"/>
              </a:rPr>
              <a:t>，那么即使频率发生变化，调制信号的相位仍然维持不变。如果该项设为</a:t>
            </a:r>
            <a:r>
              <a:rPr lang="en-US" altLang="zh-CN" b="0" dirty="0">
                <a:solidFill>
                  <a:schemeClr val="tx1"/>
                </a:solidFill>
                <a:latin typeface="+mj-ea"/>
                <a:ea typeface="+mj-ea"/>
              </a:rPr>
              <a:t>Discontinuous</a:t>
            </a:r>
            <a:r>
              <a:rPr lang="zh-CN" altLang="zh-CN" b="0" dirty="0">
                <a:solidFill>
                  <a:schemeClr val="tx1"/>
                </a:solidFill>
                <a:latin typeface="+mj-ea"/>
                <a:ea typeface="+mj-ea"/>
              </a:rPr>
              <a:t>，那么调制信号由不同频率的</a:t>
            </a:r>
            <a:r>
              <a:rPr lang="en-US" altLang="zh-CN" b="0" dirty="0">
                <a:solidFill>
                  <a:schemeClr val="tx1"/>
                </a:solidFill>
                <a:latin typeface="+mj-ea"/>
                <a:ea typeface="+mj-ea"/>
              </a:rPr>
              <a:t>M</a:t>
            </a:r>
            <a:r>
              <a:rPr lang="zh-CN" altLang="zh-CN" b="0" dirty="0">
                <a:solidFill>
                  <a:schemeClr val="tx1"/>
                </a:solidFill>
                <a:latin typeface="+mj-ea"/>
                <a:ea typeface="+mj-ea"/>
              </a:rPr>
              <a:t>正弦曲线部分构成，这样的话如果输入值发生变化，那么调制信号的相位也会发生变化。</a:t>
            </a:r>
          </a:p>
          <a:p>
            <a:pPr algn="l"/>
            <a:r>
              <a:rPr lang="zh-CN" altLang="zh-CN" b="0" dirty="0">
                <a:solidFill>
                  <a:schemeClr val="tx1"/>
                </a:solidFill>
                <a:latin typeface="+mj-ea"/>
                <a:ea typeface="+mj-ea"/>
              </a:rPr>
              <a:t>“</a:t>
            </a:r>
            <a:r>
              <a:rPr lang="en-US" altLang="zh-CN" b="0" dirty="0">
                <a:solidFill>
                  <a:schemeClr val="tx1"/>
                </a:solidFill>
                <a:latin typeface="+mj-ea"/>
                <a:ea typeface="+mj-ea"/>
              </a:rPr>
              <a:t>Samples per symbol</a:t>
            </a:r>
            <a:r>
              <a:rPr lang="zh-CN" altLang="zh-CN" b="0" dirty="0">
                <a:solidFill>
                  <a:schemeClr val="tx1"/>
                </a:solidFill>
                <a:latin typeface="+mj-ea"/>
                <a:ea typeface="+mj-ea"/>
              </a:rPr>
              <a:t>”参数选项：对英语每个输入的整数或二进制字模块输出的采样个数。</a:t>
            </a:r>
          </a:p>
          <a:p>
            <a:pPr algn="l"/>
            <a:r>
              <a:rPr lang="zh-CN" altLang="zh-CN" b="0" dirty="0">
                <a:solidFill>
                  <a:schemeClr val="tx1"/>
                </a:solidFill>
                <a:latin typeface="+mj-ea"/>
                <a:ea typeface="+mj-ea"/>
              </a:rPr>
              <a:t>“</a:t>
            </a:r>
            <a:r>
              <a:rPr lang="en-US" altLang="zh-CN" b="0" dirty="0">
                <a:solidFill>
                  <a:schemeClr val="tx1"/>
                </a:solidFill>
                <a:latin typeface="+mj-ea"/>
                <a:ea typeface="+mj-ea"/>
              </a:rPr>
              <a:t>Output data type</a:t>
            </a:r>
            <a:r>
              <a:rPr lang="zh-CN" altLang="zh-CN" b="0" dirty="0">
                <a:solidFill>
                  <a:schemeClr val="tx1"/>
                </a:solidFill>
                <a:latin typeface="+mj-ea"/>
                <a:ea typeface="+mj-ea"/>
              </a:rPr>
              <a:t>”参数选项：设定模型的输出数据类型，可以为</a:t>
            </a:r>
            <a:r>
              <a:rPr lang="en-US" altLang="zh-CN" b="0" dirty="0">
                <a:solidFill>
                  <a:schemeClr val="tx1"/>
                </a:solidFill>
                <a:latin typeface="+mj-ea"/>
                <a:ea typeface="+mj-ea"/>
              </a:rPr>
              <a:t>double</a:t>
            </a:r>
            <a:r>
              <a:rPr lang="zh-CN" altLang="zh-CN" b="0" dirty="0">
                <a:solidFill>
                  <a:schemeClr val="tx1"/>
                </a:solidFill>
                <a:latin typeface="+mj-ea"/>
                <a:ea typeface="+mj-ea"/>
              </a:rPr>
              <a:t>或</a:t>
            </a:r>
            <a:r>
              <a:rPr lang="en-US" altLang="zh-CN" b="0" dirty="0">
                <a:solidFill>
                  <a:schemeClr val="tx1"/>
                </a:solidFill>
                <a:latin typeface="+mj-ea"/>
                <a:ea typeface="+mj-ea"/>
              </a:rPr>
              <a:t>single</a:t>
            </a:r>
            <a:r>
              <a:rPr lang="zh-CN" altLang="zh-CN" b="0" dirty="0">
                <a:solidFill>
                  <a:schemeClr val="tx1"/>
                </a:solidFill>
                <a:latin typeface="+mj-ea"/>
                <a:ea typeface="+mj-ea"/>
              </a:rPr>
              <a:t>，默认为</a:t>
            </a:r>
            <a:r>
              <a:rPr lang="en-US" altLang="zh-CN" b="0" dirty="0">
                <a:solidFill>
                  <a:schemeClr val="tx1"/>
                </a:solidFill>
                <a:latin typeface="+mj-ea"/>
                <a:ea typeface="+mj-ea"/>
              </a:rPr>
              <a:t>double</a:t>
            </a:r>
            <a:r>
              <a:rPr lang="zh-CN" altLang="zh-CN" b="0" dirty="0">
                <a:solidFill>
                  <a:schemeClr val="tx1"/>
                </a:solidFill>
                <a:latin typeface="+mj-ea"/>
                <a:ea typeface="+mj-ea"/>
              </a:rPr>
              <a:t>型。</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M-FSK</a:t>
            </a:r>
            <a:r>
              <a:rPr lang="zh-CN" altLang="zh-CN" b="0" dirty="0">
                <a:solidFill>
                  <a:schemeClr val="tx1"/>
                </a:solidFill>
                <a:latin typeface="+mj-ea"/>
                <a:ea typeface="+mj-ea"/>
              </a:rPr>
              <a:t>解调模块模型，如图</a:t>
            </a:r>
            <a:r>
              <a:rPr lang="en-US" altLang="zh-CN" b="0" dirty="0">
                <a:solidFill>
                  <a:schemeClr val="tx1"/>
                </a:solidFill>
                <a:latin typeface="+mj-ea"/>
                <a:ea typeface="+mj-ea"/>
              </a:rPr>
              <a:t>11-97</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2421054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88640"/>
            <a:ext cx="3986213" cy="188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51520" y="980728"/>
            <a:ext cx="4572000" cy="2554545"/>
          </a:xfrm>
          <a:prstGeom prst="rect">
            <a:avLst/>
          </a:prstGeom>
        </p:spPr>
        <p:txBody>
          <a:bodyPr>
            <a:spAutoFit/>
          </a:bodyPr>
          <a:lstStyle/>
          <a:p>
            <a:pPr algn="l"/>
            <a:r>
              <a:rPr lang="zh-CN" altLang="zh-CN" b="0" dirty="0">
                <a:solidFill>
                  <a:schemeClr val="tx1"/>
                </a:solidFill>
                <a:latin typeface="+mj-ea"/>
                <a:ea typeface="+mj-ea"/>
              </a:rPr>
              <a:t>采用系统默认输入，设定“</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”参数选项值为</a:t>
            </a:r>
            <a:r>
              <a:rPr lang="en-US" altLang="zh-CN" b="0" dirty="0">
                <a:solidFill>
                  <a:schemeClr val="tx1"/>
                </a:solidFill>
                <a:latin typeface="+mj-ea"/>
                <a:ea typeface="+mj-ea"/>
              </a:rPr>
              <a:t>32</a:t>
            </a:r>
            <a:r>
              <a:rPr lang="zh-CN" altLang="zh-CN" b="0" dirty="0">
                <a:solidFill>
                  <a:schemeClr val="tx1"/>
                </a:solidFill>
                <a:latin typeface="+mj-ea"/>
                <a:ea typeface="+mj-ea"/>
              </a:rPr>
              <a:t>，“</a:t>
            </a:r>
            <a:r>
              <a:rPr lang="en-US" altLang="zh-CN" b="0" dirty="0">
                <a:solidFill>
                  <a:schemeClr val="tx1"/>
                </a:solidFill>
                <a:latin typeface="+mj-ea"/>
                <a:ea typeface="+mj-ea"/>
              </a:rPr>
              <a:t>Output type</a:t>
            </a:r>
            <a:r>
              <a:rPr lang="zh-CN" altLang="zh-CN" b="0" dirty="0">
                <a:solidFill>
                  <a:schemeClr val="tx1"/>
                </a:solidFill>
                <a:latin typeface="+mj-ea"/>
                <a:ea typeface="+mj-ea"/>
              </a:rPr>
              <a:t>”参数选项为</a:t>
            </a:r>
            <a:r>
              <a:rPr lang="en-US" altLang="zh-CN" b="0" dirty="0">
                <a:solidFill>
                  <a:schemeClr val="tx1"/>
                </a:solidFill>
                <a:latin typeface="+mj-ea"/>
                <a:ea typeface="+mj-ea"/>
              </a:rPr>
              <a:t>Bit</a:t>
            </a:r>
            <a:r>
              <a:rPr lang="zh-CN" altLang="zh-CN" b="0" dirty="0">
                <a:solidFill>
                  <a:schemeClr val="tx1"/>
                </a:solidFill>
                <a:latin typeface="+mj-ea"/>
                <a:ea typeface="+mj-ea"/>
              </a:rPr>
              <a:t>，“</a:t>
            </a:r>
            <a:r>
              <a:rPr lang="en-US" altLang="zh-CN" b="0" dirty="0">
                <a:solidFill>
                  <a:schemeClr val="tx1"/>
                </a:solidFill>
                <a:latin typeface="+mj-ea"/>
                <a:ea typeface="+mj-ea"/>
              </a:rPr>
              <a:t>Frequency separation</a:t>
            </a:r>
            <a:r>
              <a:rPr lang="zh-CN" altLang="zh-CN" b="0" dirty="0">
                <a:solidFill>
                  <a:schemeClr val="tx1"/>
                </a:solidFill>
                <a:latin typeface="+mj-ea"/>
                <a:ea typeface="+mj-ea"/>
              </a:rPr>
              <a:t>”参数选项值为</a:t>
            </a:r>
            <a:r>
              <a:rPr lang="en-US" altLang="zh-CN" b="0" dirty="0">
                <a:solidFill>
                  <a:schemeClr val="tx1"/>
                </a:solidFill>
                <a:latin typeface="+mj-ea"/>
                <a:ea typeface="+mj-ea"/>
              </a:rPr>
              <a:t>1</a:t>
            </a:r>
            <a:r>
              <a:rPr lang="zh-CN" altLang="zh-CN" b="0" dirty="0">
                <a:solidFill>
                  <a:schemeClr val="tx1"/>
                </a:solidFill>
                <a:latin typeface="+mj-ea"/>
                <a:ea typeface="+mj-ea"/>
              </a:rPr>
              <a:t>，“</a:t>
            </a:r>
            <a:r>
              <a:rPr lang="en-US" altLang="zh-CN" b="0" dirty="0">
                <a:solidFill>
                  <a:schemeClr val="tx1"/>
                </a:solidFill>
                <a:latin typeface="+mj-ea"/>
                <a:ea typeface="+mj-ea"/>
              </a:rPr>
              <a:t>Samples per symbol</a:t>
            </a:r>
            <a:r>
              <a:rPr lang="zh-CN" altLang="zh-CN" b="0" dirty="0">
                <a:solidFill>
                  <a:schemeClr val="tx1"/>
                </a:solidFill>
                <a:latin typeface="+mj-ea"/>
                <a:ea typeface="+mj-ea"/>
              </a:rPr>
              <a:t>”参数选项值为</a:t>
            </a:r>
            <a:r>
              <a:rPr lang="en-US" altLang="zh-CN" b="0" dirty="0">
                <a:solidFill>
                  <a:schemeClr val="tx1"/>
                </a:solidFill>
                <a:latin typeface="+mj-ea"/>
                <a:ea typeface="+mj-ea"/>
              </a:rPr>
              <a:t>2</a:t>
            </a:r>
            <a:r>
              <a:rPr lang="zh-CN" altLang="zh-CN" b="0" dirty="0">
                <a:solidFill>
                  <a:schemeClr val="tx1"/>
                </a:solidFill>
                <a:latin typeface="+mj-ea"/>
                <a:ea typeface="+mj-ea"/>
              </a:rPr>
              <a:t>，“</a:t>
            </a:r>
            <a:r>
              <a:rPr lang="en-US" altLang="zh-CN" b="0" dirty="0">
                <a:solidFill>
                  <a:schemeClr val="tx1"/>
                </a:solidFill>
                <a:latin typeface="+mj-ea"/>
                <a:ea typeface="+mj-ea"/>
              </a:rPr>
              <a:t>Output data type</a:t>
            </a:r>
            <a:r>
              <a:rPr lang="zh-CN" altLang="zh-CN" b="0" dirty="0">
                <a:solidFill>
                  <a:schemeClr val="tx1"/>
                </a:solidFill>
                <a:latin typeface="+mj-ea"/>
                <a:ea typeface="+mj-ea"/>
              </a:rPr>
              <a:t>”参数选项为</a:t>
            </a:r>
            <a:r>
              <a:rPr lang="en-US" altLang="zh-CN" b="0" dirty="0">
                <a:solidFill>
                  <a:schemeClr val="tx1"/>
                </a:solidFill>
                <a:latin typeface="+mj-ea"/>
                <a:ea typeface="+mj-ea"/>
              </a:rPr>
              <a:t>double</a:t>
            </a:r>
            <a:r>
              <a:rPr lang="zh-CN" altLang="zh-CN" b="0" dirty="0">
                <a:solidFill>
                  <a:schemeClr val="tx1"/>
                </a:solidFill>
                <a:latin typeface="+mj-ea"/>
                <a:ea typeface="+mj-ea"/>
              </a:rPr>
              <a:t>，运行仿真文件，输出结果实部图形如图</a:t>
            </a:r>
            <a:r>
              <a:rPr lang="en-US" altLang="zh-CN" b="0" dirty="0">
                <a:solidFill>
                  <a:schemeClr val="tx1"/>
                </a:solidFill>
                <a:latin typeface="+mj-ea"/>
                <a:ea typeface="+mj-ea"/>
              </a:rPr>
              <a:t>11-98</a:t>
            </a:r>
            <a:r>
              <a:rPr lang="zh-CN" altLang="zh-CN" b="0" dirty="0">
                <a:solidFill>
                  <a:schemeClr val="tx1"/>
                </a:solidFill>
                <a:latin typeface="+mj-ea"/>
                <a:ea typeface="+mj-ea"/>
              </a:rPr>
              <a:t>所示。</a:t>
            </a: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255" y="2297023"/>
            <a:ext cx="3833813"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11630" y="3717032"/>
            <a:ext cx="4160370" cy="400110"/>
          </a:xfrm>
          <a:prstGeom prst="rect">
            <a:avLst/>
          </a:prstGeom>
        </p:spPr>
        <p:txBody>
          <a:bodyPr wrap="none">
            <a:spAutoFit/>
          </a:bodyPr>
          <a:lstStyle/>
          <a:p>
            <a:pPr algn="l"/>
            <a:r>
              <a:rPr lang="zh-CN" altLang="zh-CN" b="0" dirty="0">
                <a:solidFill>
                  <a:schemeClr val="tx1"/>
                </a:solidFill>
                <a:latin typeface="+mj-ea"/>
                <a:ea typeface="+mj-ea"/>
              </a:rPr>
              <a:t>输出结果虚部图形如图</a:t>
            </a:r>
            <a:r>
              <a:rPr lang="en-US" altLang="zh-CN" b="0" dirty="0">
                <a:solidFill>
                  <a:schemeClr val="tx1"/>
                </a:solidFill>
                <a:latin typeface="+mj-ea"/>
                <a:ea typeface="+mj-ea"/>
              </a:rPr>
              <a:t>11-99</a:t>
            </a:r>
            <a:r>
              <a:rPr lang="zh-CN" altLang="zh-CN" b="0" dirty="0">
                <a:solidFill>
                  <a:schemeClr val="tx1"/>
                </a:solidFill>
                <a:latin typeface="+mj-ea"/>
                <a:ea typeface="+mj-ea"/>
              </a:rPr>
              <a:t>所示。</a:t>
            </a:r>
          </a:p>
        </p:txBody>
      </p:sp>
      <p:pic>
        <p:nvPicPr>
          <p:cNvPr id="757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30" y="4203163"/>
            <a:ext cx="4046537" cy="2620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808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1560" y="1412776"/>
            <a:ext cx="8424936" cy="4093428"/>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3</a:t>
            </a:r>
            <a:r>
              <a:rPr lang="zh-CN" altLang="zh-CN" b="0" dirty="0">
                <a:solidFill>
                  <a:schemeClr val="tx1"/>
                </a:solidFill>
                <a:latin typeface="+mj-ea"/>
                <a:ea typeface="+mj-ea"/>
              </a:rPr>
              <a:t>）</a:t>
            </a:r>
            <a:r>
              <a:rPr lang="en-US" altLang="zh-CN" b="0" dirty="0">
                <a:solidFill>
                  <a:schemeClr val="tx1"/>
                </a:solidFill>
                <a:latin typeface="+mj-ea"/>
                <a:ea typeface="+mj-ea"/>
              </a:rPr>
              <a:t>M-PSK</a:t>
            </a:r>
            <a:r>
              <a:rPr lang="zh-CN" altLang="zh-CN" b="0" dirty="0">
                <a:solidFill>
                  <a:schemeClr val="tx1"/>
                </a:solidFill>
                <a:latin typeface="+mj-ea"/>
                <a:ea typeface="+mj-ea"/>
              </a:rPr>
              <a:t>调制</a:t>
            </a:r>
          </a:p>
          <a:p>
            <a:pPr algn="l"/>
            <a:r>
              <a:rPr lang="en-US" altLang="zh-CN" b="0" dirty="0">
                <a:solidFill>
                  <a:schemeClr val="tx1"/>
                </a:solidFill>
                <a:latin typeface="+mj-ea"/>
                <a:ea typeface="+mj-ea"/>
              </a:rPr>
              <a:t>	M-PSK</a:t>
            </a:r>
            <a:r>
              <a:rPr lang="zh-CN" altLang="zh-CN" b="0" dirty="0">
                <a:solidFill>
                  <a:schemeClr val="tx1"/>
                </a:solidFill>
                <a:latin typeface="+mj-ea"/>
                <a:ea typeface="+mj-ea"/>
              </a:rPr>
              <a:t>调制模块进行基带</a:t>
            </a:r>
            <a:r>
              <a:rPr lang="en-US" altLang="zh-CN" b="0" dirty="0">
                <a:solidFill>
                  <a:schemeClr val="tx1"/>
                </a:solidFill>
                <a:latin typeface="+mj-ea"/>
                <a:ea typeface="+mj-ea"/>
              </a:rPr>
              <a:t>M</a:t>
            </a:r>
            <a:r>
              <a:rPr lang="zh-CN" altLang="zh-CN" b="0" dirty="0">
                <a:solidFill>
                  <a:schemeClr val="tx1"/>
                </a:solidFill>
                <a:latin typeface="+mj-ea"/>
                <a:ea typeface="+mj-ea"/>
              </a:rPr>
              <a:t>元相移键控制调制。输出为基带形式的已调信号。</a:t>
            </a:r>
          </a:p>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”项参数</a:t>
            </a:r>
            <a:r>
              <a:rPr lang="en-US" altLang="zh-CN" b="0" dirty="0">
                <a:solidFill>
                  <a:schemeClr val="tx1"/>
                </a:solidFill>
                <a:latin typeface="+mj-ea"/>
                <a:ea typeface="+mj-ea"/>
              </a:rPr>
              <a:t>M</a:t>
            </a:r>
            <a:r>
              <a:rPr lang="zh-CN" altLang="zh-CN" b="0" dirty="0">
                <a:solidFill>
                  <a:schemeClr val="tx1"/>
                </a:solidFill>
                <a:latin typeface="+mj-ea"/>
                <a:ea typeface="+mj-ea"/>
              </a:rPr>
              <a:t>为已调信号频率，系统默认为</a:t>
            </a:r>
            <a:r>
              <a:rPr lang="en-US" altLang="zh-CN" b="0" dirty="0">
                <a:solidFill>
                  <a:schemeClr val="tx1"/>
                </a:solidFill>
                <a:latin typeface="+mj-ea"/>
                <a:ea typeface="+mj-ea"/>
              </a:rPr>
              <a:t>8</a:t>
            </a:r>
            <a:r>
              <a:rPr lang="zh-CN" altLang="zh-CN" b="0" dirty="0">
                <a:solidFill>
                  <a:schemeClr val="tx1"/>
                </a:solidFill>
                <a:latin typeface="+mj-ea"/>
                <a:ea typeface="+mj-ea"/>
              </a:rPr>
              <a:t>。</a:t>
            </a:r>
          </a:p>
          <a:p>
            <a:pPr algn="l"/>
            <a:r>
              <a:rPr lang="zh-CN" altLang="zh-CN" b="0" dirty="0">
                <a:solidFill>
                  <a:schemeClr val="tx1"/>
                </a:solidFill>
                <a:latin typeface="+mj-ea"/>
                <a:ea typeface="+mj-ea"/>
              </a:rPr>
              <a:t>模块的输入和输出为离散信号。</a:t>
            </a:r>
          </a:p>
          <a:p>
            <a:pPr algn="l"/>
            <a:r>
              <a:rPr lang="zh-CN" altLang="zh-CN" b="0" dirty="0">
                <a:solidFill>
                  <a:schemeClr val="tx1"/>
                </a:solidFill>
                <a:latin typeface="+mj-ea"/>
                <a:ea typeface="+mj-ea"/>
              </a:rPr>
              <a:t>“</a:t>
            </a:r>
            <a:r>
              <a:rPr lang="en-US" altLang="zh-CN" b="0" dirty="0">
                <a:solidFill>
                  <a:schemeClr val="tx1"/>
                </a:solidFill>
                <a:latin typeface="+mj-ea"/>
                <a:ea typeface="+mj-ea"/>
              </a:rPr>
              <a:t>Input type</a:t>
            </a:r>
            <a:r>
              <a:rPr lang="zh-CN" altLang="zh-CN" b="0" dirty="0">
                <a:solidFill>
                  <a:schemeClr val="tx1"/>
                </a:solidFill>
                <a:latin typeface="+mj-ea"/>
                <a:ea typeface="+mj-ea"/>
              </a:rPr>
              <a:t>”项决定模块式接收</a:t>
            </a:r>
            <a:r>
              <a:rPr lang="en-US" altLang="zh-CN" b="0" dirty="0">
                <a:solidFill>
                  <a:schemeClr val="tx1"/>
                </a:solidFill>
                <a:latin typeface="+mj-ea"/>
                <a:ea typeface="+mj-ea"/>
              </a:rPr>
              <a:t>0</a:t>
            </a:r>
            <a:r>
              <a:rPr lang="zh-CN" altLang="zh-CN" b="0" dirty="0">
                <a:solidFill>
                  <a:schemeClr val="tx1"/>
                </a:solidFill>
                <a:latin typeface="+mj-ea"/>
                <a:ea typeface="+mj-ea"/>
              </a:rPr>
              <a:t>到</a:t>
            </a:r>
            <a:r>
              <a:rPr lang="en-US" altLang="zh-CN" b="0" dirty="0">
                <a:solidFill>
                  <a:schemeClr val="tx1"/>
                </a:solidFill>
                <a:latin typeface="+mj-ea"/>
                <a:ea typeface="+mj-ea"/>
              </a:rPr>
              <a:t>M-1</a:t>
            </a:r>
            <a:r>
              <a:rPr lang="zh-CN" altLang="zh-CN" b="0" dirty="0">
                <a:solidFill>
                  <a:schemeClr val="tx1"/>
                </a:solidFill>
                <a:latin typeface="+mj-ea"/>
                <a:ea typeface="+mj-ea"/>
              </a:rPr>
              <a:t>之间的整数，还是二进制形式的整数。</a:t>
            </a:r>
          </a:p>
          <a:p>
            <a:pPr algn="l"/>
            <a:r>
              <a:rPr lang="zh-CN" altLang="zh-CN" b="0" dirty="0">
                <a:solidFill>
                  <a:schemeClr val="tx1"/>
                </a:solidFill>
                <a:latin typeface="+mj-ea"/>
                <a:ea typeface="+mj-ea"/>
              </a:rPr>
              <a:t>如果“</a:t>
            </a:r>
            <a:r>
              <a:rPr lang="en-US" altLang="zh-CN" b="0" dirty="0">
                <a:solidFill>
                  <a:schemeClr val="tx1"/>
                </a:solidFill>
                <a:latin typeface="+mj-ea"/>
                <a:ea typeface="+mj-ea"/>
              </a:rPr>
              <a:t>Input type</a:t>
            </a:r>
            <a:r>
              <a:rPr lang="zh-CN" altLang="zh-CN" b="0" dirty="0">
                <a:solidFill>
                  <a:schemeClr val="tx1"/>
                </a:solidFill>
                <a:latin typeface="+mj-ea"/>
                <a:ea typeface="+mj-ea"/>
              </a:rPr>
              <a:t>”选项为</a:t>
            </a:r>
            <a:r>
              <a:rPr lang="en-US" altLang="zh-CN" b="0" dirty="0">
                <a:solidFill>
                  <a:schemeClr val="tx1"/>
                </a:solidFill>
                <a:latin typeface="+mj-ea"/>
                <a:ea typeface="+mj-ea"/>
              </a:rPr>
              <a:t>Integer</a:t>
            </a:r>
            <a:r>
              <a:rPr lang="zh-CN" altLang="zh-CN" b="0" dirty="0">
                <a:solidFill>
                  <a:schemeClr val="tx1"/>
                </a:solidFill>
                <a:latin typeface="+mj-ea"/>
                <a:ea typeface="+mj-ea"/>
              </a:rPr>
              <a:t>，那么模块接受整数输入，输入可以是标量，也可以是基于帧的列向量。如果“</a:t>
            </a:r>
            <a:r>
              <a:rPr lang="en-US" altLang="zh-CN" b="0" dirty="0">
                <a:solidFill>
                  <a:schemeClr val="tx1"/>
                </a:solidFill>
                <a:latin typeface="+mj-ea"/>
                <a:ea typeface="+mj-ea"/>
              </a:rPr>
              <a:t>Input type</a:t>
            </a:r>
            <a:r>
              <a:rPr lang="zh-CN" altLang="zh-CN" b="0" dirty="0">
                <a:solidFill>
                  <a:schemeClr val="tx1"/>
                </a:solidFill>
                <a:latin typeface="+mj-ea"/>
                <a:ea typeface="+mj-ea"/>
              </a:rPr>
              <a:t>”选项为</a:t>
            </a:r>
            <a:r>
              <a:rPr lang="en-US" altLang="zh-CN" b="0" dirty="0">
                <a:solidFill>
                  <a:schemeClr val="tx1"/>
                </a:solidFill>
                <a:latin typeface="+mj-ea"/>
                <a:ea typeface="+mj-ea"/>
              </a:rPr>
              <a:t>Bit</a:t>
            </a:r>
            <a:r>
              <a:rPr lang="zh-CN" altLang="zh-CN" b="0" dirty="0">
                <a:solidFill>
                  <a:schemeClr val="tx1"/>
                </a:solidFill>
                <a:latin typeface="+mj-ea"/>
                <a:ea typeface="+mj-ea"/>
              </a:rPr>
              <a:t>，那么模块接受</a:t>
            </a:r>
            <a:r>
              <a:rPr lang="en-US" altLang="zh-CN" b="0" dirty="0">
                <a:solidFill>
                  <a:schemeClr val="tx1"/>
                </a:solidFill>
                <a:latin typeface="+mj-ea"/>
                <a:ea typeface="+mj-ea"/>
              </a:rPr>
              <a:t>K</a:t>
            </a:r>
            <a:r>
              <a:rPr lang="zh-CN" altLang="zh-CN" b="0" dirty="0">
                <a:solidFill>
                  <a:schemeClr val="tx1"/>
                </a:solidFill>
                <a:latin typeface="+mj-ea"/>
                <a:ea typeface="+mj-ea"/>
              </a:rPr>
              <a:t>比特的组称为二进制字。输入可以是长度为</a:t>
            </a:r>
            <a:r>
              <a:rPr lang="en-US" altLang="zh-CN" b="0" dirty="0">
                <a:solidFill>
                  <a:schemeClr val="tx1"/>
                </a:solidFill>
                <a:latin typeface="+mj-ea"/>
                <a:ea typeface="+mj-ea"/>
              </a:rPr>
              <a:t>K</a:t>
            </a:r>
            <a:r>
              <a:rPr lang="zh-CN" altLang="zh-CN" b="0" dirty="0">
                <a:solidFill>
                  <a:schemeClr val="tx1"/>
                </a:solidFill>
                <a:latin typeface="+mj-ea"/>
                <a:ea typeface="+mj-ea"/>
              </a:rPr>
              <a:t>得到的列向量或者为基于帧的列向量（长度为</a:t>
            </a:r>
            <a:r>
              <a:rPr lang="en-US" altLang="zh-CN" b="0" dirty="0">
                <a:solidFill>
                  <a:schemeClr val="tx1"/>
                </a:solidFill>
                <a:latin typeface="+mj-ea"/>
                <a:ea typeface="+mj-ea"/>
              </a:rPr>
              <a:t>K</a:t>
            </a:r>
            <a:r>
              <a:rPr lang="zh-CN" altLang="zh-CN" b="0" dirty="0">
                <a:solidFill>
                  <a:schemeClr val="tx1"/>
                </a:solidFill>
                <a:latin typeface="+mj-ea"/>
                <a:ea typeface="+mj-ea"/>
              </a:rPr>
              <a:t>的整数倍）。</a:t>
            </a:r>
          </a:p>
          <a:p>
            <a:pPr algn="l"/>
            <a:r>
              <a:rPr lang="en-US" altLang="zh-CN" b="0" dirty="0">
                <a:solidFill>
                  <a:schemeClr val="tx1"/>
                </a:solidFill>
                <a:latin typeface="+mj-ea"/>
                <a:ea typeface="+mj-ea"/>
              </a:rPr>
              <a:t>	Simulink</a:t>
            </a:r>
            <a:r>
              <a:rPr lang="zh-CN" altLang="zh-CN" b="0" dirty="0">
                <a:solidFill>
                  <a:schemeClr val="tx1"/>
                </a:solidFill>
                <a:latin typeface="+mj-ea"/>
                <a:ea typeface="+mj-ea"/>
              </a:rPr>
              <a:t>中</a:t>
            </a:r>
            <a:r>
              <a:rPr lang="en-US" altLang="zh-CN" b="0" dirty="0">
                <a:solidFill>
                  <a:schemeClr val="tx1"/>
                </a:solidFill>
                <a:latin typeface="+mj-ea"/>
                <a:ea typeface="+mj-ea"/>
              </a:rPr>
              <a:t>M-PSK</a:t>
            </a:r>
            <a:r>
              <a:rPr lang="zh-CN" altLang="zh-CN" b="0" dirty="0">
                <a:solidFill>
                  <a:schemeClr val="tx1"/>
                </a:solidFill>
                <a:latin typeface="+mj-ea"/>
                <a:ea typeface="+mj-ea"/>
              </a:rPr>
              <a:t>调制模块如图</a:t>
            </a:r>
            <a:r>
              <a:rPr lang="en-US" altLang="zh-CN" b="0" dirty="0">
                <a:solidFill>
                  <a:schemeClr val="tx1"/>
                </a:solidFill>
                <a:latin typeface="+mj-ea"/>
                <a:ea typeface="+mj-ea"/>
              </a:rPr>
              <a:t>11-100</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a:t>
            </a:r>
            <a:r>
              <a:rPr lang="en-US" altLang="zh-CN" b="0" dirty="0">
                <a:solidFill>
                  <a:schemeClr val="tx1"/>
                </a:solidFill>
                <a:latin typeface="+mj-ea"/>
                <a:ea typeface="+mj-ea"/>
              </a:rPr>
              <a:t>M-PSK</a:t>
            </a:r>
            <a:r>
              <a:rPr lang="zh-CN" altLang="zh-CN" b="0" dirty="0">
                <a:solidFill>
                  <a:schemeClr val="tx1"/>
                </a:solidFill>
                <a:latin typeface="+mj-ea"/>
                <a:ea typeface="+mj-ea"/>
              </a:rPr>
              <a:t>调制模块，弹出属性设置菜单，如图</a:t>
            </a:r>
            <a:r>
              <a:rPr lang="en-US" altLang="zh-CN" b="0" dirty="0">
                <a:solidFill>
                  <a:schemeClr val="tx1"/>
                </a:solidFill>
                <a:latin typeface="+mj-ea"/>
                <a:ea typeface="+mj-ea"/>
              </a:rPr>
              <a:t>11-101</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4138087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6188075" cy="2751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23528" y="3726579"/>
            <a:ext cx="8496944" cy="2862322"/>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11-101</a:t>
            </a:r>
            <a:r>
              <a:rPr lang="zh-CN" altLang="zh-CN" b="0" dirty="0">
                <a:solidFill>
                  <a:schemeClr val="tx1"/>
                </a:solidFill>
                <a:latin typeface="+mj-ea"/>
                <a:ea typeface="+mj-ea"/>
              </a:rPr>
              <a:t>所示，</a:t>
            </a:r>
          </a:p>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”参数选项：表示信号星座图的点数，</a:t>
            </a:r>
            <a:r>
              <a:rPr lang="en-US" altLang="zh-CN" b="0" dirty="0">
                <a:solidFill>
                  <a:schemeClr val="tx1"/>
                </a:solidFill>
                <a:latin typeface="+mj-ea"/>
                <a:ea typeface="+mj-ea"/>
              </a:rPr>
              <a:t>M</a:t>
            </a:r>
            <a:r>
              <a:rPr lang="zh-CN" altLang="zh-CN" b="0" dirty="0">
                <a:solidFill>
                  <a:schemeClr val="tx1"/>
                </a:solidFill>
                <a:latin typeface="+mj-ea"/>
                <a:ea typeface="+mj-ea"/>
              </a:rPr>
              <a:t>必须为一个偶数。</a:t>
            </a:r>
          </a:p>
          <a:p>
            <a:pPr algn="l"/>
            <a:r>
              <a:rPr lang="zh-CN" altLang="zh-CN" b="0" dirty="0">
                <a:solidFill>
                  <a:schemeClr val="tx1"/>
                </a:solidFill>
                <a:latin typeface="+mj-ea"/>
                <a:ea typeface="+mj-ea"/>
              </a:rPr>
              <a:t>“</a:t>
            </a:r>
            <a:r>
              <a:rPr lang="en-US" altLang="zh-CN" b="0" dirty="0">
                <a:solidFill>
                  <a:schemeClr val="tx1"/>
                </a:solidFill>
                <a:latin typeface="+mj-ea"/>
                <a:ea typeface="+mj-ea"/>
              </a:rPr>
              <a:t>Input type</a:t>
            </a:r>
            <a:r>
              <a:rPr lang="zh-CN" altLang="zh-CN" b="0" dirty="0">
                <a:solidFill>
                  <a:schemeClr val="tx1"/>
                </a:solidFill>
                <a:latin typeface="+mj-ea"/>
                <a:ea typeface="+mj-ea"/>
              </a:rPr>
              <a:t>”参数选项：表示输入由整数组成还是由位组组成。</a:t>
            </a:r>
          </a:p>
          <a:p>
            <a:pPr algn="l"/>
            <a:r>
              <a:rPr lang="zh-CN" altLang="zh-CN" b="0" dirty="0">
                <a:solidFill>
                  <a:schemeClr val="tx1"/>
                </a:solidFill>
                <a:latin typeface="+mj-ea"/>
                <a:ea typeface="+mj-ea"/>
              </a:rPr>
              <a:t>“</a:t>
            </a:r>
            <a:r>
              <a:rPr lang="en-US" altLang="zh-CN" b="0" dirty="0">
                <a:solidFill>
                  <a:schemeClr val="tx1"/>
                </a:solidFill>
                <a:latin typeface="+mj-ea"/>
                <a:ea typeface="+mj-ea"/>
              </a:rPr>
              <a:t>Phase offset</a:t>
            </a:r>
            <a:r>
              <a:rPr lang="zh-CN" altLang="zh-CN" b="0" dirty="0">
                <a:solidFill>
                  <a:schemeClr val="tx1"/>
                </a:solidFill>
                <a:latin typeface="+mj-ea"/>
                <a:ea typeface="+mj-ea"/>
              </a:rPr>
              <a:t>”参数选项：表示信号星座图中的零点位置。</a:t>
            </a:r>
          </a:p>
          <a:p>
            <a:pPr algn="l"/>
            <a:r>
              <a:rPr lang="zh-CN" altLang="zh-CN" b="0" dirty="0">
                <a:solidFill>
                  <a:schemeClr val="tx1"/>
                </a:solidFill>
                <a:latin typeface="+mj-ea"/>
                <a:ea typeface="+mj-ea"/>
              </a:rPr>
              <a:t>“</a:t>
            </a:r>
            <a:r>
              <a:rPr lang="en-US" altLang="zh-CN" b="0" dirty="0">
                <a:solidFill>
                  <a:schemeClr val="tx1"/>
                </a:solidFill>
                <a:latin typeface="+mj-ea"/>
                <a:ea typeface="+mj-ea"/>
              </a:rPr>
              <a:t>Constellation ordering</a:t>
            </a:r>
            <a:r>
              <a:rPr lang="zh-CN" altLang="zh-CN" b="0" dirty="0">
                <a:solidFill>
                  <a:schemeClr val="tx1"/>
                </a:solidFill>
                <a:latin typeface="+mj-ea"/>
                <a:ea typeface="+mj-ea"/>
              </a:rPr>
              <a:t>”参数选项：星座图编码方式。如果改为</a:t>
            </a:r>
            <a:r>
              <a:rPr lang="en-US" altLang="zh-CN" b="0" dirty="0">
                <a:solidFill>
                  <a:schemeClr val="tx1"/>
                </a:solidFill>
                <a:latin typeface="+mj-ea"/>
                <a:ea typeface="+mj-ea"/>
              </a:rPr>
              <a:t>Binary</a:t>
            </a:r>
            <a:r>
              <a:rPr lang="zh-CN" altLang="zh-CN" b="0" dirty="0">
                <a:solidFill>
                  <a:schemeClr val="tx1"/>
                </a:solidFill>
                <a:latin typeface="+mj-ea"/>
                <a:ea typeface="+mj-ea"/>
              </a:rPr>
              <a:t>，</a:t>
            </a:r>
            <a:r>
              <a:rPr lang="en-US" altLang="zh-CN" b="0" dirty="0">
                <a:solidFill>
                  <a:schemeClr val="tx1"/>
                </a:solidFill>
                <a:latin typeface="+mj-ea"/>
                <a:ea typeface="+mj-ea"/>
              </a:rPr>
              <a:t>MATLAB</a:t>
            </a:r>
            <a:r>
              <a:rPr lang="zh-CN" altLang="zh-CN" b="0" dirty="0">
                <a:solidFill>
                  <a:schemeClr val="tx1"/>
                </a:solidFill>
                <a:latin typeface="+mj-ea"/>
                <a:ea typeface="+mj-ea"/>
              </a:rPr>
              <a:t>把输入的</a:t>
            </a:r>
            <a:r>
              <a:rPr lang="en-US" altLang="zh-CN" b="0" dirty="0">
                <a:solidFill>
                  <a:schemeClr val="tx1"/>
                </a:solidFill>
                <a:latin typeface="+mj-ea"/>
                <a:ea typeface="+mj-ea"/>
              </a:rPr>
              <a:t>K</a:t>
            </a:r>
            <a:r>
              <a:rPr lang="zh-CN" altLang="zh-CN" b="0" dirty="0">
                <a:solidFill>
                  <a:schemeClr val="tx1"/>
                </a:solidFill>
                <a:latin typeface="+mj-ea"/>
                <a:ea typeface="+mj-ea"/>
              </a:rPr>
              <a:t>个二进制符号当作一个自然二进制序列；如果该项为</a:t>
            </a:r>
            <a:r>
              <a:rPr lang="en-US" altLang="zh-CN" b="0" dirty="0">
                <a:solidFill>
                  <a:schemeClr val="tx1"/>
                </a:solidFill>
                <a:latin typeface="+mj-ea"/>
                <a:ea typeface="+mj-ea"/>
              </a:rPr>
              <a:t>Gray</a:t>
            </a:r>
            <a:r>
              <a:rPr lang="zh-CN" altLang="zh-CN" b="0" dirty="0">
                <a:solidFill>
                  <a:schemeClr val="tx1"/>
                </a:solidFill>
                <a:latin typeface="+mj-ea"/>
                <a:ea typeface="+mj-ea"/>
              </a:rPr>
              <a:t>，</a:t>
            </a:r>
            <a:r>
              <a:rPr lang="en-US" altLang="zh-CN" b="0" dirty="0">
                <a:solidFill>
                  <a:schemeClr val="tx1"/>
                </a:solidFill>
                <a:latin typeface="+mj-ea"/>
                <a:ea typeface="+mj-ea"/>
              </a:rPr>
              <a:t>MATLAB</a:t>
            </a:r>
            <a:r>
              <a:rPr lang="zh-CN" altLang="zh-CN" b="0" dirty="0">
                <a:solidFill>
                  <a:schemeClr val="tx1"/>
                </a:solidFill>
                <a:latin typeface="+mj-ea"/>
                <a:ea typeface="+mj-ea"/>
              </a:rPr>
              <a:t>把输入的</a:t>
            </a:r>
            <a:r>
              <a:rPr lang="en-US" altLang="zh-CN" b="0" dirty="0">
                <a:solidFill>
                  <a:schemeClr val="tx1"/>
                </a:solidFill>
                <a:latin typeface="+mj-ea"/>
                <a:ea typeface="+mj-ea"/>
              </a:rPr>
              <a:t>K</a:t>
            </a:r>
            <a:r>
              <a:rPr lang="zh-CN" altLang="zh-CN" b="0" dirty="0">
                <a:solidFill>
                  <a:schemeClr val="tx1"/>
                </a:solidFill>
                <a:latin typeface="+mj-ea"/>
                <a:ea typeface="+mj-ea"/>
              </a:rPr>
              <a:t>个二进制符号当作一个</a:t>
            </a:r>
            <a:r>
              <a:rPr lang="en-US" altLang="zh-CN" b="0" dirty="0">
                <a:solidFill>
                  <a:schemeClr val="tx1"/>
                </a:solidFill>
                <a:latin typeface="+mj-ea"/>
                <a:ea typeface="+mj-ea"/>
              </a:rPr>
              <a:t>Gray</a:t>
            </a:r>
            <a:r>
              <a:rPr lang="zh-CN" altLang="zh-CN" b="0" dirty="0">
                <a:solidFill>
                  <a:schemeClr val="tx1"/>
                </a:solidFill>
                <a:latin typeface="+mj-ea"/>
                <a:ea typeface="+mj-ea"/>
              </a:rPr>
              <a:t>码。</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M-PSK</a:t>
            </a:r>
            <a:r>
              <a:rPr lang="zh-CN" altLang="zh-CN" b="0" dirty="0">
                <a:solidFill>
                  <a:schemeClr val="tx1"/>
                </a:solidFill>
                <a:latin typeface="+mj-ea"/>
                <a:ea typeface="+mj-ea"/>
              </a:rPr>
              <a:t>调制模块模型，如图</a:t>
            </a:r>
            <a:r>
              <a:rPr lang="en-US" altLang="zh-CN" b="0" dirty="0">
                <a:solidFill>
                  <a:schemeClr val="tx1"/>
                </a:solidFill>
                <a:latin typeface="+mj-ea"/>
                <a:ea typeface="+mj-ea"/>
              </a:rPr>
              <a:t>11-92</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413808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017" y="404664"/>
            <a:ext cx="3884983" cy="1580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79512" y="980728"/>
            <a:ext cx="4572000" cy="2246769"/>
          </a:xfrm>
          <a:prstGeom prst="rect">
            <a:avLst/>
          </a:prstGeom>
        </p:spPr>
        <p:txBody>
          <a:bodyPr>
            <a:spAutoFit/>
          </a:bodyPr>
          <a:lstStyle/>
          <a:p>
            <a:pPr algn="l"/>
            <a:r>
              <a:rPr lang="zh-CN" altLang="zh-CN" b="0" dirty="0">
                <a:solidFill>
                  <a:schemeClr val="tx1"/>
                </a:solidFill>
                <a:latin typeface="+mj-ea"/>
                <a:ea typeface="+mj-ea"/>
              </a:rPr>
              <a:t>采用系统默认输入，设定“</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”参数选项值为</a:t>
            </a:r>
            <a:r>
              <a:rPr lang="en-US" altLang="zh-CN" b="0" dirty="0">
                <a:solidFill>
                  <a:schemeClr val="tx1"/>
                </a:solidFill>
                <a:latin typeface="+mj-ea"/>
                <a:ea typeface="+mj-ea"/>
              </a:rPr>
              <a:t>32</a:t>
            </a:r>
            <a:r>
              <a:rPr lang="zh-CN" altLang="zh-CN" b="0" dirty="0">
                <a:solidFill>
                  <a:schemeClr val="tx1"/>
                </a:solidFill>
                <a:latin typeface="+mj-ea"/>
                <a:ea typeface="+mj-ea"/>
              </a:rPr>
              <a:t>，“</a:t>
            </a:r>
            <a:r>
              <a:rPr lang="en-US" altLang="zh-CN" b="0" dirty="0">
                <a:solidFill>
                  <a:schemeClr val="tx1"/>
                </a:solidFill>
                <a:latin typeface="+mj-ea"/>
                <a:ea typeface="+mj-ea"/>
              </a:rPr>
              <a:t>Phase offset</a:t>
            </a:r>
            <a:r>
              <a:rPr lang="zh-CN" altLang="zh-CN" b="0" dirty="0">
                <a:solidFill>
                  <a:schemeClr val="tx1"/>
                </a:solidFill>
                <a:latin typeface="+mj-ea"/>
                <a:ea typeface="+mj-ea"/>
              </a:rPr>
              <a:t>”参数选项值为</a:t>
            </a:r>
            <a:r>
              <a:rPr lang="en-US" altLang="zh-CN" b="0" dirty="0">
                <a:solidFill>
                  <a:schemeClr val="tx1"/>
                </a:solidFill>
                <a:latin typeface="+mj-ea"/>
                <a:ea typeface="+mj-ea"/>
              </a:rPr>
              <a:t>pi/8</a:t>
            </a:r>
            <a:r>
              <a:rPr lang="zh-CN" altLang="zh-CN" b="0" dirty="0">
                <a:solidFill>
                  <a:schemeClr val="tx1"/>
                </a:solidFill>
                <a:latin typeface="+mj-ea"/>
                <a:ea typeface="+mj-ea"/>
              </a:rPr>
              <a:t>，“</a:t>
            </a:r>
            <a:r>
              <a:rPr lang="en-US" altLang="zh-CN" b="0" dirty="0">
                <a:solidFill>
                  <a:schemeClr val="tx1"/>
                </a:solidFill>
                <a:latin typeface="+mj-ea"/>
                <a:ea typeface="+mj-ea"/>
              </a:rPr>
              <a:t>Constellation ordering</a:t>
            </a:r>
            <a:r>
              <a:rPr lang="zh-CN" altLang="zh-CN" b="0" dirty="0">
                <a:solidFill>
                  <a:schemeClr val="tx1"/>
                </a:solidFill>
                <a:latin typeface="+mj-ea"/>
                <a:ea typeface="+mj-ea"/>
              </a:rPr>
              <a:t>”参数选项为</a:t>
            </a:r>
            <a:r>
              <a:rPr lang="en-US" altLang="zh-CN" b="0" dirty="0">
                <a:solidFill>
                  <a:schemeClr val="tx1"/>
                </a:solidFill>
                <a:latin typeface="+mj-ea"/>
                <a:ea typeface="+mj-ea"/>
              </a:rPr>
              <a:t>Binary</a:t>
            </a:r>
            <a:r>
              <a:rPr lang="zh-CN" altLang="zh-CN" b="0" dirty="0">
                <a:solidFill>
                  <a:schemeClr val="tx1"/>
                </a:solidFill>
                <a:latin typeface="+mj-ea"/>
                <a:ea typeface="+mj-ea"/>
              </a:rPr>
              <a:t>，“</a:t>
            </a:r>
            <a:r>
              <a:rPr lang="en-US" altLang="zh-CN" b="0" dirty="0">
                <a:solidFill>
                  <a:schemeClr val="tx1"/>
                </a:solidFill>
                <a:latin typeface="+mj-ea"/>
                <a:ea typeface="+mj-ea"/>
              </a:rPr>
              <a:t>Input type</a:t>
            </a:r>
            <a:r>
              <a:rPr lang="zh-CN" altLang="zh-CN" b="0" dirty="0">
                <a:solidFill>
                  <a:schemeClr val="tx1"/>
                </a:solidFill>
                <a:latin typeface="+mj-ea"/>
                <a:ea typeface="+mj-ea"/>
              </a:rPr>
              <a:t>”参数选项为</a:t>
            </a:r>
            <a:r>
              <a:rPr lang="en-US" altLang="zh-CN" b="0" dirty="0">
                <a:solidFill>
                  <a:schemeClr val="tx1"/>
                </a:solidFill>
                <a:latin typeface="+mj-ea"/>
                <a:ea typeface="+mj-ea"/>
              </a:rPr>
              <a:t>Integer</a:t>
            </a:r>
            <a:r>
              <a:rPr lang="zh-CN" altLang="zh-CN" b="0" dirty="0">
                <a:solidFill>
                  <a:schemeClr val="tx1"/>
                </a:solidFill>
                <a:latin typeface="+mj-ea"/>
                <a:ea typeface="+mj-ea"/>
              </a:rPr>
              <a:t>，运行仿真文件，输出结果实部图形如图</a:t>
            </a:r>
            <a:r>
              <a:rPr lang="en-US" altLang="zh-CN" b="0" dirty="0">
                <a:solidFill>
                  <a:schemeClr val="tx1"/>
                </a:solidFill>
                <a:latin typeface="+mj-ea"/>
                <a:ea typeface="+mj-ea"/>
              </a:rPr>
              <a:t>11-93</a:t>
            </a:r>
            <a:r>
              <a:rPr lang="zh-CN" altLang="zh-CN" b="0" dirty="0">
                <a:solidFill>
                  <a:schemeClr val="tx1"/>
                </a:solidFill>
                <a:latin typeface="+mj-ea"/>
                <a:ea typeface="+mj-ea"/>
              </a:rPr>
              <a:t>所示。</a:t>
            </a: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229" y="2204864"/>
            <a:ext cx="3634557" cy="2368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9512" y="3228945"/>
            <a:ext cx="4160370" cy="400110"/>
          </a:xfrm>
          <a:prstGeom prst="rect">
            <a:avLst/>
          </a:prstGeom>
        </p:spPr>
        <p:txBody>
          <a:bodyPr wrap="none">
            <a:spAutoFit/>
          </a:bodyPr>
          <a:lstStyle/>
          <a:p>
            <a:pPr algn="l"/>
            <a:r>
              <a:rPr lang="zh-CN" altLang="zh-CN" b="0" dirty="0">
                <a:solidFill>
                  <a:schemeClr val="tx1"/>
                </a:solidFill>
                <a:latin typeface="+mj-ea"/>
                <a:ea typeface="+mj-ea"/>
              </a:rPr>
              <a:t>输出结果虚部图形如图</a:t>
            </a:r>
            <a:r>
              <a:rPr lang="en-US" altLang="zh-CN" b="0" dirty="0">
                <a:solidFill>
                  <a:schemeClr val="tx1"/>
                </a:solidFill>
                <a:latin typeface="+mj-ea"/>
                <a:ea typeface="+mj-ea"/>
              </a:rPr>
              <a:t>11-94</a:t>
            </a:r>
            <a:r>
              <a:rPr lang="zh-CN" altLang="zh-CN" b="0" dirty="0">
                <a:solidFill>
                  <a:schemeClr val="tx1"/>
                </a:solidFill>
                <a:latin typeface="+mj-ea"/>
                <a:ea typeface="+mj-ea"/>
              </a:rPr>
              <a:t>所示。</a:t>
            </a:r>
          </a:p>
        </p:txBody>
      </p:sp>
      <p:pic>
        <p:nvPicPr>
          <p:cNvPr id="727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47" y="3789040"/>
            <a:ext cx="4168775" cy="2690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808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486" y="980728"/>
            <a:ext cx="8980513" cy="3477875"/>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4</a:t>
            </a:r>
            <a:r>
              <a:rPr lang="zh-CN" altLang="zh-CN" b="0" dirty="0">
                <a:solidFill>
                  <a:schemeClr val="tx1"/>
                </a:solidFill>
                <a:latin typeface="+mj-ea"/>
                <a:ea typeface="+mj-ea"/>
              </a:rPr>
              <a:t>）</a:t>
            </a:r>
            <a:r>
              <a:rPr lang="en-US" altLang="zh-CN" b="0" dirty="0">
                <a:solidFill>
                  <a:schemeClr val="tx1"/>
                </a:solidFill>
                <a:latin typeface="+mj-ea"/>
                <a:ea typeface="+mj-ea"/>
              </a:rPr>
              <a:t>M-PSK</a:t>
            </a:r>
            <a:r>
              <a:rPr lang="zh-CN" altLang="zh-CN" b="0" dirty="0">
                <a:solidFill>
                  <a:schemeClr val="tx1"/>
                </a:solidFill>
                <a:latin typeface="+mj-ea"/>
                <a:ea typeface="+mj-ea"/>
              </a:rPr>
              <a:t>解调</a:t>
            </a:r>
          </a:p>
          <a:p>
            <a:pPr algn="l"/>
            <a:r>
              <a:rPr lang="en-US" altLang="zh-CN" b="0" dirty="0">
                <a:solidFill>
                  <a:schemeClr val="tx1"/>
                </a:solidFill>
                <a:latin typeface="+mj-ea"/>
                <a:ea typeface="+mj-ea"/>
              </a:rPr>
              <a:t>M-PSK</a:t>
            </a:r>
            <a:r>
              <a:rPr lang="zh-CN" altLang="zh-CN" b="0" dirty="0">
                <a:solidFill>
                  <a:schemeClr val="tx1"/>
                </a:solidFill>
                <a:latin typeface="+mj-ea"/>
                <a:ea typeface="+mj-ea"/>
              </a:rPr>
              <a:t>解调模块进行基带</a:t>
            </a:r>
            <a:r>
              <a:rPr lang="en-US" altLang="zh-CN" b="0" dirty="0">
                <a:solidFill>
                  <a:schemeClr val="tx1"/>
                </a:solidFill>
                <a:latin typeface="+mj-ea"/>
                <a:ea typeface="+mj-ea"/>
              </a:rPr>
              <a:t>M</a:t>
            </a:r>
            <a:r>
              <a:rPr lang="zh-CN" altLang="zh-CN" b="0" dirty="0">
                <a:solidFill>
                  <a:schemeClr val="tx1"/>
                </a:solidFill>
                <a:latin typeface="+mj-ea"/>
                <a:ea typeface="+mj-ea"/>
              </a:rPr>
              <a:t>元相移键控制解调。输入为标量或基于采样的向量。</a:t>
            </a:r>
          </a:p>
          <a:p>
            <a:pPr algn="l"/>
            <a:r>
              <a:rPr lang="zh-CN" altLang="zh-CN" b="0" dirty="0" smtClean="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”项参数</a:t>
            </a:r>
            <a:r>
              <a:rPr lang="en-US" altLang="zh-CN" b="0" dirty="0">
                <a:solidFill>
                  <a:schemeClr val="tx1"/>
                </a:solidFill>
                <a:latin typeface="+mj-ea"/>
                <a:ea typeface="+mj-ea"/>
              </a:rPr>
              <a:t>M</a:t>
            </a:r>
            <a:r>
              <a:rPr lang="zh-CN" altLang="zh-CN" b="0" dirty="0">
                <a:solidFill>
                  <a:schemeClr val="tx1"/>
                </a:solidFill>
                <a:latin typeface="+mj-ea"/>
                <a:ea typeface="+mj-ea"/>
              </a:rPr>
              <a:t>为已调信号频率。</a:t>
            </a:r>
          </a:p>
          <a:p>
            <a:pPr algn="l"/>
            <a:r>
              <a:rPr lang="zh-CN" altLang="zh-CN" b="0" dirty="0">
                <a:solidFill>
                  <a:schemeClr val="tx1"/>
                </a:solidFill>
                <a:latin typeface="+mj-ea"/>
                <a:ea typeface="+mj-ea"/>
              </a:rPr>
              <a:t>模块的输入和输出为离散信号。</a:t>
            </a:r>
          </a:p>
          <a:p>
            <a:pPr algn="l"/>
            <a:r>
              <a:rPr lang="zh-CN" altLang="zh-CN" b="0" dirty="0">
                <a:solidFill>
                  <a:schemeClr val="tx1"/>
                </a:solidFill>
                <a:latin typeface="+mj-ea"/>
                <a:ea typeface="+mj-ea"/>
              </a:rPr>
              <a:t>“</a:t>
            </a:r>
            <a:r>
              <a:rPr lang="en-US" altLang="zh-CN" b="0" dirty="0">
                <a:solidFill>
                  <a:schemeClr val="tx1"/>
                </a:solidFill>
                <a:latin typeface="+mj-ea"/>
                <a:ea typeface="+mj-ea"/>
              </a:rPr>
              <a:t>output type</a:t>
            </a:r>
            <a:r>
              <a:rPr lang="zh-CN" altLang="zh-CN" b="0" dirty="0">
                <a:solidFill>
                  <a:schemeClr val="tx1"/>
                </a:solidFill>
                <a:latin typeface="+mj-ea"/>
                <a:ea typeface="+mj-ea"/>
              </a:rPr>
              <a:t>”项决定模块式接收</a:t>
            </a:r>
            <a:r>
              <a:rPr lang="en-US" altLang="zh-CN" b="0" dirty="0">
                <a:solidFill>
                  <a:schemeClr val="tx1"/>
                </a:solidFill>
                <a:latin typeface="+mj-ea"/>
                <a:ea typeface="+mj-ea"/>
              </a:rPr>
              <a:t>0</a:t>
            </a:r>
            <a:r>
              <a:rPr lang="zh-CN" altLang="zh-CN" b="0" dirty="0">
                <a:solidFill>
                  <a:schemeClr val="tx1"/>
                </a:solidFill>
                <a:latin typeface="+mj-ea"/>
                <a:ea typeface="+mj-ea"/>
              </a:rPr>
              <a:t>到</a:t>
            </a:r>
            <a:r>
              <a:rPr lang="en-US" altLang="zh-CN" b="0" dirty="0">
                <a:solidFill>
                  <a:schemeClr val="tx1"/>
                </a:solidFill>
                <a:latin typeface="+mj-ea"/>
                <a:ea typeface="+mj-ea"/>
              </a:rPr>
              <a:t>M-1</a:t>
            </a:r>
            <a:r>
              <a:rPr lang="zh-CN" altLang="zh-CN" b="0" dirty="0">
                <a:solidFill>
                  <a:schemeClr val="tx1"/>
                </a:solidFill>
                <a:latin typeface="+mj-ea"/>
                <a:ea typeface="+mj-ea"/>
              </a:rPr>
              <a:t>之间的整数，还是二进制形式的整数。</a:t>
            </a:r>
          </a:p>
          <a:p>
            <a:pPr algn="l"/>
            <a:r>
              <a:rPr lang="zh-CN" altLang="zh-CN" b="0" dirty="0">
                <a:solidFill>
                  <a:schemeClr val="tx1"/>
                </a:solidFill>
                <a:latin typeface="+mj-ea"/>
                <a:ea typeface="+mj-ea"/>
              </a:rPr>
              <a:t>如果“</a:t>
            </a:r>
            <a:r>
              <a:rPr lang="en-US" altLang="zh-CN" b="0" dirty="0">
                <a:solidFill>
                  <a:schemeClr val="tx1"/>
                </a:solidFill>
                <a:latin typeface="+mj-ea"/>
                <a:ea typeface="+mj-ea"/>
              </a:rPr>
              <a:t>output type</a:t>
            </a:r>
            <a:r>
              <a:rPr lang="zh-CN" altLang="zh-CN" b="0" dirty="0">
                <a:solidFill>
                  <a:schemeClr val="tx1"/>
                </a:solidFill>
                <a:latin typeface="+mj-ea"/>
                <a:ea typeface="+mj-ea"/>
              </a:rPr>
              <a:t>”选项为</a:t>
            </a:r>
            <a:r>
              <a:rPr lang="en-US" altLang="zh-CN" b="0" dirty="0">
                <a:solidFill>
                  <a:schemeClr val="tx1"/>
                </a:solidFill>
                <a:latin typeface="+mj-ea"/>
                <a:ea typeface="+mj-ea"/>
              </a:rPr>
              <a:t>Integer</a:t>
            </a:r>
            <a:r>
              <a:rPr lang="zh-CN" altLang="zh-CN" b="0" dirty="0">
                <a:solidFill>
                  <a:schemeClr val="tx1"/>
                </a:solidFill>
                <a:latin typeface="+mj-ea"/>
                <a:ea typeface="+mj-ea"/>
              </a:rPr>
              <a:t>，那么模块接受整数输入，输入可以是标量，也可以是基于帧的列向量。如果“</a:t>
            </a:r>
            <a:r>
              <a:rPr lang="en-US" altLang="zh-CN" b="0" dirty="0">
                <a:solidFill>
                  <a:schemeClr val="tx1"/>
                </a:solidFill>
                <a:latin typeface="+mj-ea"/>
                <a:ea typeface="+mj-ea"/>
              </a:rPr>
              <a:t>output type</a:t>
            </a:r>
            <a:r>
              <a:rPr lang="zh-CN" altLang="zh-CN" b="0" dirty="0">
                <a:solidFill>
                  <a:schemeClr val="tx1"/>
                </a:solidFill>
                <a:latin typeface="+mj-ea"/>
                <a:ea typeface="+mj-ea"/>
              </a:rPr>
              <a:t>”选项为</a:t>
            </a:r>
            <a:r>
              <a:rPr lang="en-US" altLang="zh-CN" b="0" dirty="0">
                <a:solidFill>
                  <a:schemeClr val="tx1"/>
                </a:solidFill>
                <a:latin typeface="+mj-ea"/>
                <a:ea typeface="+mj-ea"/>
              </a:rPr>
              <a:t>Bit</a:t>
            </a:r>
            <a:r>
              <a:rPr lang="zh-CN" altLang="zh-CN" b="0" dirty="0">
                <a:solidFill>
                  <a:schemeClr val="tx1"/>
                </a:solidFill>
                <a:latin typeface="+mj-ea"/>
                <a:ea typeface="+mj-ea"/>
              </a:rPr>
              <a:t>，那么模块接受</a:t>
            </a:r>
            <a:r>
              <a:rPr lang="en-US" altLang="zh-CN" b="0" dirty="0">
                <a:solidFill>
                  <a:schemeClr val="tx1"/>
                </a:solidFill>
                <a:latin typeface="+mj-ea"/>
                <a:ea typeface="+mj-ea"/>
              </a:rPr>
              <a:t>K</a:t>
            </a:r>
            <a:r>
              <a:rPr lang="zh-CN" altLang="zh-CN" b="0" dirty="0">
                <a:solidFill>
                  <a:schemeClr val="tx1"/>
                </a:solidFill>
                <a:latin typeface="+mj-ea"/>
                <a:ea typeface="+mj-ea"/>
              </a:rPr>
              <a:t>比特的组称为二进制字。输入可以是长度为</a:t>
            </a:r>
            <a:r>
              <a:rPr lang="en-US" altLang="zh-CN" b="0" dirty="0">
                <a:solidFill>
                  <a:schemeClr val="tx1"/>
                </a:solidFill>
                <a:latin typeface="+mj-ea"/>
                <a:ea typeface="+mj-ea"/>
              </a:rPr>
              <a:t>K</a:t>
            </a:r>
            <a:r>
              <a:rPr lang="zh-CN" altLang="zh-CN" b="0" dirty="0">
                <a:solidFill>
                  <a:schemeClr val="tx1"/>
                </a:solidFill>
                <a:latin typeface="+mj-ea"/>
                <a:ea typeface="+mj-ea"/>
              </a:rPr>
              <a:t>得到的列向量或者为基于帧的列向量（长度为</a:t>
            </a:r>
            <a:r>
              <a:rPr lang="en-US" altLang="zh-CN" b="0" dirty="0">
                <a:solidFill>
                  <a:schemeClr val="tx1"/>
                </a:solidFill>
                <a:latin typeface="+mj-ea"/>
                <a:ea typeface="+mj-ea"/>
              </a:rPr>
              <a:t>K</a:t>
            </a:r>
            <a:r>
              <a:rPr lang="zh-CN" altLang="zh-CN" b="0" dirty="0">
                <a:solidFill>
                  <a:schemeClr val="tx1"/>
                </a:solidFill>
                <a:latin typeface="+mj-ea"/>
                <a:ea typeface="+mj-ea"/>
              </a:rPr>
              <a:t>的整数倍）。</a:t>
            </a:r>
          </a:p>
          <a:p>
            <a:pPr algn="l"/>
            <a:r>
              <a:rPr lang="en-US" altLang="zh-CN" b="0" dirty="0" smtClean="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M-PSK</a:t>
            </a:r>
            <a:r>
              <a:rPr lang="zh-CN" altLang="zh-CN" b="0" dirty="0">
                <a:solidFill>
                  <a:schemeClr val="tx1"/>
                </a:solidFill>
                <a:latin typeface="+mj-ea"/>
                <a:ea typeface="+mj-ea"/>
              </a:rPr>
              <a:t>解调模块如图</a:t>
            </a:r>
            <a:r>
              <a:rPr lang="en-US" altLang="zh-CN" b="0" dirty="0">
                <a:solidFill>
                  <a:schemeClr val="tx1"/>
                </a:solidFill>
                <a:latin typeface="+mj-ea"/>
                <a:ea typeface="+mj-ea"/>
              </a:rPr>
              <a:t>11-95</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a:t>
            </a:r>
            <a:r>
              <a:rPr lang="en-US" altLang="zh-CN" b="0" dirty="0">
                <a:solidFill>
                  <a:schemeClr val="tx1"/>
                </a:solidFill>
                <a:latin typeface="+mj-ea"/>
                <a:ea typeface="+mj-ea"/>
              </a:rPr>
              <a:t>M-PSK</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11-96</a:t>
            </a:r>
            <a:r>
              <a:rPr lang="zh-CN" altLang="zh-CN" b="0" dirty="0">
                <a:solidFill>
                  <a:schemeClr val="tx1"/>
                </a:solidFill>
                <a:latin typeface="+mj-ea"/>
                <a:ea typeface="+mj-ea"/>
              </a:rPr>
              <a:t>所示。</a:t>
            </a:r>
          </a:p>
        </p:txBody>
      </p:sp>
      <p:pic>
        <p:nvPicPr>
          <p:cNvPr id="7168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458603"/>
            <a:ext cx="4876056" cy="2197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808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920621"/>
            <a:ext cx="8640960" cy="2554545"/>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11-96</a:t>
            </a:r>
            <a:r>
              <a:rPr lang="zh-CN" altLang="zh-CN" b="0" dirty="0">
                <a:solidFill>
                  <a:schemeClr val="tx1"/>
                </a:solidFill>
                <a:latin typeface="+mj-ea"/>
                <a:ea typeface="+mj-ea"/>
              </a:rPr>
              <a:t>所示，</a:t>
            </a:r>
          </a:p>
          <a:p>
            <a:pPr algn="l"/>
            <a:r>
              <a:rPr lang="zh-CN" altLang="zh-CN" b="0" dirty="0" smtClean="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”参数选项：表示信号星座图的点数，</a:t>
            </a:r>
            <a:r>
              <a:rPr lang="en-US" altLang="zh-CN" b="0" dirty="0">
                <a:solidFill>
                  <a:schemeClr val="tx1"/>
                </a:solidFill>
                <a:latin typeface="+mj-ea"/>
                <a:ea typeface="+mj-ea"/>
              </a:rPr>
              <a:t>M</a:t>
            </a:r>
            <a:r>
              <a:rPr lang="zh-CN" altLang="zh-CN" b="0" dirty="0">
                <a:solidFill>
                  <a:schemeClr val="tx1"/>
                </a:solidFill>
                <a:latin typeface="+mj-ea"/>
                <a:ea typeface="+mj-ea"/>
              </a:rPr>
              <a:t>必须为一个偶数。</a:t>
            </a:r>
          </a:p>
          <a:p>
            <a:pPr algn="l"/>
            <a:r>
              <a:rPr lang="zh-CN" altLang="zh-CN" b="0" dirty="0">
                <a:solidFill>
                  <a:schemeClr val="tx1"/>
                </a:solidFill>
                <a:latin typeface="+mj-ea"/>
                <a:ea typeface="+mj-ea"/>
              </a:rPr>
              <a:t>“</a:t>
            </a:r>
            <a:r>
              <a:rPr lang="en-US" altLang="zh-CN" b="0" dirty="0">
                <a:solidFill>
                  <a:schemeClr val="tx1"/>
                </a:solidFill>
                <a:latin typeface="+mj-ea"/>
                <a:ea typeface="+mj-ea"/>
              </a:rPr>
              <a:t>Output type</a:t>
            </a:r>
            <a:r>
              <a:rPr lang="zh-CN" altLang="zh-CN" b="0" dirty="0">
                <a:solidFill>
                  <a:schemeClr val="tx1"/>
                </a:solidFill>
                <a:latin typeface="+mj-ea"/>
                <a:ea typeface="+mj-ea"/>
              </a:rPr>
              <a:t>”参数选项：表示输入由整数组成还是由位组组成。</a:t>
            </a:r>
          </a:p>
          <a:p>
            <a:pPr algn="l"/>
            <a:r>
              <a:rPr lang="zh-CN" altLang="zh-CN" b="0" dirty="0">
                <a:solidFill>
                  <a:schemeClr val="tx1"/>
                </a:solidFill>
                <a:latin typeface="+mj-ea"/>
                <a:ea typeface="+mj-ea"/>
              </a:rPr>
              <a:t>“</a:t>
            </a:r>
            <a:r>
              <a:rPr lang="en-US" altLang="zh-CN" b="0" dirty="0">
                <a:solidFill>
                  <a:schemeClr val="tx1"/>
                </a:solidFill>
                <a:latin typeface="+mj-ea"/>
                <a:ea typeface="+mj-ea"/>
              </a:rPr>
              <a:t>Phase offset</a:t>
            </a:r>
            <a:r>
              <a:rPr lang="zh-CN" altLang="zh-CN" b="0" dirty="0">
                <a:solidFill>
                  <a:schemeClr val="tx1"/>
                </a:solidFill>
                <a:latin typeface="+mj-ea"/>
                <a:ea typeface="+mj-ea"/>
              </a:rPr>
              <a:t>”参数选项：表示信号星座图中的零点位置。</a:t>
            </a:r>
          </a:p>
          <a:p>
            <a:pPr algn="l"/>
            <a:r>
              <a:rPr lang="zh-CN" altLang="zh-CN" b="0" dirty="0">
                <a:solidFill>
                  <a:schemeClr val="tx1"/>
                </a:solidFill>
                <a:latin typeface="+mj-ea"/>
                <a:ea typeface="+mj-ea"/>
              </a:rPr>
              <a:t>“</a:t>
            </a:r>
            <a:r>
              <a:rPr lang="en-US" altLang="zh-CN" b="0" dirty="0">
                <a:solidFill>
                  <a:schemeClr val="tx1"/>
                </a:solidFill>
                <a:latin typeface="+mj-ea"/>
                <a:ea typeface="+mj-ea"/>
              </a:rPr>
              <a:t>Constellation ordering</a:t>
            </a:r>
            <a:r>
              <a:rPr lang="zh-CN" altLang="zh-CN" b="0" dirty="0">
                <a:solidFill>
                  <a:schemeClr val="tx1"/>
                </a:solidFill>
                <a:latin typeface="+mj-ea"/>
                <a:ea typeface="+mj-ea"/>
              </a:rPr>
              <a:t>”参数选项：星座图编码方式。如果改为</a:t>
            </a:r>
            <a:r>
              <a:rPr lang="en-US" altLang="zh-CN" b="0" dirty="0">
                <a:solidFill>
                  <a:schemeClr val="tx1"/>
                </a:solidFill>
                <a:latin typeface="+mj-ea"/>
                <a:ea typeface="+mj-ea"/>
              </a:rPr>
              <a:t>Binary</a:t>
            </a:r>
            <a:r>
              <a:rPr lang="zh-CN" altLang="zh-CN" b="0" dirty="0">
                <a:solidFill>
                  <a:schemeClr val="tx1"/>
                </a:solidFill>
                <a:latin typeface="+mj-ea"/>
                <a:ea typeface="+mj-ea"/>
              </a:rPr>
              <a:t>，</a:t>
            </a:r>
            <a:r>
              <a:rPr lang="en-US" altLang="zh-CN" b="0" dirty="0">
                <a:solidFill>
                  <a:schemeClr val="tx1"/>
                </a:solidFill>
                <a:latin typeface="+mj-ea"/>
                <a:ea typeface="+mj-ea"/>
              </a:rPr>
              <a:t>MATLAB</a:t>
            </a:r>
            <a:r>
              <a:rPr lang="zh-CN" altLang="zh-CN" b="0" dirty="0">
                <a:solidFill>
                  <a:schemeClr val="tx1"/>
                </a:solidFill>
                <a:latin typeface="+mj-ea"/>
                <a:ea typeface="+mj-ea"/>
              </a:rPr>
              <a:t>把输入的</a:t>
            </a:r>
            <a:r>
              <a:rPr lang="en-US" altLang="zh-CN" b="0" dirty="0">
                <a:solidFill>
                  <a:schemeClr val="tx1"/>
                </a:solidFill>
                <a:latin typeface="+mj-ea"/>
                <a:ea typeface="+mj-ea"/>
              </a:rPr>
              <a:t>K</a:t>
            </a:r>
            <a:r>
              <a:rPr lang="zh-CN" altLang="zh-CN" b="0" dirty="0">
                <a:solidFill>
                  <a:schemeClr val="tx1"/>
                </a:solidFill>
                <a:latin typeface="+mj-ea"/>
                <a:ea typeface="+mj-ea"/>
              </a:rPr>
              <a:t>个二进制符号当作一个自然二进制序列；如果该项为</a:t>
            </a:r>
            <a:r>
              <a:rPr lang="en-US" altLang="zh-CN" b="0" dirty="0">
                <a:solidFill>
                  <a:schemeClr val="tx1"/>
                </a:solidFill>
                <a:latin typeface="+mj-ea"/>
                <a:ea typeface="+mj-ea"/>
              </a:rPr>
              <a:t>Gray</a:t>
            </a:r>
            <a:r>
              <a:rPr lang="zh-CN" altLang="zh-CN" b="0" dirty="0">
                <a:solidFill>
                  <a:schemeClr val="tx1"/>
                </a:solidFill>
                <a:latin typeface="+mj-ea"/>
                <a:ea typeface="+mj-ea"/>
              </a:rPr>
              <a:t>，</a:t>
            </a:r>
            <a:r>
              <a:rPr lang="en-US" altLang="zh-CN" b="0" dirty="0">
                <a:solidFill>
                  <a:schemeClr val="tx1"/>
                </a:solidFill>
                <a:latin typeface="+mj-ea"/>
                <a:ea typeface="+mj-ea"/>
              </a:rPr>
              <a:t>MATLAB</a:t>
            </a:r>
            <a:r>
              <a:rPr lang="zh-CN" altLang="zh-CN" b="0" dirty="0">
                <a:solidFill>
                  <a:schemeClr val="tx1"/>
                </a:solidFill>
                <a:latin typeface="+mj-ea"/>
                <a:ea typeface="+mj-ea"/>
              </a:rPr>
              <a:t>把输入的</a:t>
            </a:r>
            <a:r>
              <a:rPr lang="en-US" altLang="zh-CN" b="0" dirty="0">
                <a:solidFill>
                  <a:schemeClr val="tx1"/>
                </a:solidFill>
                <a:latin typeface="+mj-ea"/>
                <a:ea typeface="+mj-ea"/>
              </a:rPr>
              <a:t>K</a:t>
            </a:r>
            <a:r>
              <a:rPr lang="zh-CN" altLang="zh-CN" b="0" dirty="0">
                <a:solidFill>
                  <a:schemeClr val="tx1"/>
                </a:solidFill>
                <a:latin typeface="+mj-ea"/>
                <a:ea typeface="+mj-ea"/>
              </a:rPr>
              <a:t>个二进制符号当作一个</a:t>
            </a:r>
            <a:r>
              <a:rPr lang="en-US" altLang="zh-CN" b="0" dirty="0">
                <a:solidFill>
                  <a:schemeClr val="tx1"/>
                </a:solidFill>
                <a:latin typeface="+mj-ea"/>
                <a:ea typeface="+mj-ea"/>
              </a:rPr>
              <a:t>Gray</a:t>
            </a:r>
            <a:r>
              <a:rPr lang="zh-CN" altLang="zh-CN" b="0" dirty="0">
                <a:solidFill>
                  <a:schemeClr val="tx1"/>
                </a:solidFill>
                <a:latin typeface="+mj-ea"/>
                <a:ea typeface="+mj-ea"/>
              </a:rPr>
              <a:t>码。</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M-FSK</a:t>
            </a:r>
            <a:r>
              <a:rPr lang="zh-CN" altLang="zh-CN" b="0" dirty="0">
                <a:solidFill>
                  <a:schemeClr val="tx1"/>
                </a:solidFill>
                <a:latin typeface="+mj-ea"/>
                <a:ea typeface="+mj-ea"/>
              </a:rPr>
              <a:t>解调模块模型，如图</a:t>
            </a:r>
            <a:r>
              <a:rPr lang="en-US" altLang="zh-CN" b="0" dirty="0">
                <a:solidFill>
                  <a:schemeClr val="tx1"/>
                </a:solidFill>
                <a:latin typeface="+mj-ea"/>
                <a:ea typeface="+mj-ea"/>
              </a:rPr>
              <a:t>11-97</a:t>
            </a:r>
            <a:r>
              <a:rPr lang="zh-CN" altLang="zh-CN" b="0" dirty="0">
                <a:solidFill>
                  <a:schemeClr val="tx1"/>
                </a:solidFill>
                <a:latin typeface="+mj-ea"/>
                <a:ea typeface="+mj-ea"/>
              </a:rPr>
              <a:t>所示。</a:t>
            </a:r>
          </a:p>
        </p:txBody>
      </p:sp>
      <p:pic>
        <p:nvPicPr>
          <p:cNvPr id="788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645024"/>
            <a:ext cx="5045075" cy="241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1072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908720"/>
            <a:ext cx="4572000" cy="2246769"/>
          </a:xfrm>
          <a:prstGeom prst="rect">
            <a:avLst/>
          </a:prstGeom>
        </p:spPr>
        <p:txBody>
          <a:bodyPr>
            <a:spAutoFit/>
          </a:bodyPr>
          <a:lstStyle/>
          <a:p>
            <a:pPr algn="l"/>
            <a:r>
              <a:rPr lang="zh-CN" altLang="zh-CN" b="0" dirty="0">
                <a:solidFill>
                  <a:schemeClr val="tx1"/>
                </a:solidFill>
                <a:latin typeface="+mj-ea"/>
                <a:ea typeface="+mj-ea"/>
              </a:rPr>
              <a:t>采用系统默认输入，设定“</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”参数选项值为</a:t>
            </a:r>
            <a:r>
              <a:rPr lang="en-US" altLang="zh-CN" b="0" dirty="0">
                <a:solidFill>
                  <a:schemeClr val="tx1"/>
                </a:solidFill>
                <a:latin typeface="+mj-ea"/>
                <a:ea typeface="+mj-ea"/>
              </a:rPr>
              <a:t>8</a:t>
            </a:r>
            <a:r>
              <a:rPr lang="zh-CN" altLang="zh-CN" b="0" dirty="0">
                <a:solidFill>
                  <a:schemeClr val="tx1"/>
                </a:solidFill>
                <a:latin typeface="+mj-ea"/>
                <a:ea typeface="+mj-ea"/>
              </a:rPr>
              <a:t>，“</a:t>
            </a:r>
            <a:r>
              <a:rPr lang="en-US" altLang="zh-CN" b="0" dirty="0">
                <a:solidFill>
                  <a:schemeClr val="tx1"/>
                </a:solidFill>
                <a:latin typeface="+mj-ea"/>
                <a:ea typeface="+mj-ea"/>
              </a:rPr>
              <a:t>Phase offset</a:t>
            </a:r>
            <a:r>
              <a:rPr lang="zh-CN" altLang="zh-CN" b="0" dirty="0">
                <a:solidFill>
                  <a:schemeClr val="tx1"/>
                </a:solidFill>
                <a:latin typeface="+mj-ea"/>
                <a:ea typeface="+mj-ea"/>
              </a:rPr>
              <a:t>”参数选项为</a:t>
            </a:r>
            <a:r>
              <a:rPr lang="en-US" altLang="zh-CN" b="0" dirty="0">
                <a:solidFill>
                  <a:schemeClr val="tx1"/>
                </a:solidFill>
                <a:latin typeface="+mj-ea"/>
                <a:ea typeface="+mj-ea"/>
              </a:rPr>
              <a:t>pi/8</a:t>
            </a:r>
            <a:r>
              <a:rPr lang="zh-CN" altLang="zh-CN" b="0" dirty="0">
                <a:solidFill>
                  <a:schemeClr val="tx1"/>
                </a:solidFill>
                <a:latin typeface="+mj-ea"/>
                <a:ea typeface="+mj-ea"/>
              </a:rPr>
              <a:t>，“</a:t>
            </a:r>
            <a:r>
              <a:rPr lang="en-US" altLang="zh-CN" b="0" dirty="0">
                <a:solidFill>
                  <a:schemeClr val="tx1"/>
                </a:solidFill>
                <a:latin typeface="+mj-ea"/>
                <a:ea typeface="+mj-ea"/>
              </a:rPr>
              <a:t>Constellation ordering</a:t>
            </a:r>
            <a:r>
              <a:rPr lang="zh-CN" altLang="zh-CN" b="0" dirty="0">
                <a:solidFill>
                  <a:schemeClr val="tx1"/>
                </a:solidFill>
                <a:latin typeface="+mj-ea"/>
                <a:ea typeface="+mj-ea"/>
              </a:rPr>
              <a:t>”参数选项值为</a:t>
            </a:r>
            <a:r>
              <a:rPr lang="en-US" altLang="zh-CN" b="0" dirty="0">
                <a:solidFill>
                  <a:schemeClr val="tx1"/>
                </a:solidFill>
                <a:latin typeface="+mj-ea"/>
                <a:ea typeface="+mj-ea"/>
              </a:rPr>
              <a:t>Gray</a:t>
            </a:r>
            <a:r>
              <a:rPr lang="zh-CN" altLang="zh-CN" b="0" dirty="0">
                <a:solidFill>
                  <a:schemeClr val="tx1"/>
                </a:solidFill>
                <a:latin typeface="+mj-ea"/>
                <a:ea typeface="+mj-ea"/>
              </a:rPr>
              <a:t>，“</a:t>
            </a:r>
            <a:r>
              <a:rPr lang="en-US" altLang="zh-CN" b="0" dirty="0">
                <a:solidFill>
                  <a:schemeClr val="tx1"/>
                </a:solidFill>
                <a:latin typeface="+mj-ea"/>
                <a:ea typeface="+mj-ea"/>
              </a:rPr>
              <a:t>Output data type</a:t>
            </a:r>
            <a:r>
              <a:rPr lang="zh-CN" altLang="zh-CN" b="0" dirty="0">
                <a:solidFill>
                  <a:schemeClr val="tx1"/>
                </a:solidFill>
                <a:latin typeface="+mj-ea"/>
                <a:ea typeface="+mj-ea"/>
              </a:rPr>
              <a:t>”参数选项为</a:t>
            </a:r>
            <a:r>
              <a:rPr lang="en-US" altLang="zh-CN" b="0" dirty="0">
                <a:solidFill>
                  <a:schemeClr val="tx1"/>
                </a:solidFill>
                <a:latin typeface="+mj-ea"/>
                <a:ea typeface="+mj-ea"/>
              </a:rPr>
              <a:t>Integer</a:t>
            </a:r>
            <a:r>
              <a:rPr lang="zh-CN" altLang="zh-CN" b="0" dirty="0">
                <a:solidFill>
                  <a:schemeClr val="tx1"/>
                </a:solidFill>
                <a:latin typeface="+mj-ea"/>
                <a:ea typeface="+mj-ea"/>
              </a:rPr>
              <a:t>，运行仿真文件，输出结果实部图形如图</a:t>
            </a:r>
            <a:r>
              <a:rPr lang="en-US" altLang="zh-CN" b="0" dirty="0">
                <a:solidFill>
                  <a:schemeClr val="tx1"/>
                </a:solidFill>
                <a:latin typeface="+mj-ea"/>
                <a:ea typeface="+mj-ea"/>
              </a:rPr>
              <a:t>11-108</a:t>
            </a:r>
            <a:r>
              <a:rPr lang="zh-CN" altLang="zh-CN" b="0" dirty="0">
                <a:solidFill>
                  <a:schemeClr val="tx1"/>
                </a:solidFill>
                <a:latin typeface="+mj-ea"/>
                <a:ea typeface="+mj-ea"/>
              </a:rPr>
              <a:t>所示。</a:t>
            </a:r>
          </a:p>
        </p:txBody>
      </p:sp>
      <p:pic>
        <p:nvPicPr>
          <p:cNvPr id="778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9270"/>
            <a:ext cx="3649663"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08315" y="3155489"/>
            <a:ext cx="4303036" cy="400110"/>
          </a:xfrm>
          <a:prstGeom prst="rect">
            <a:avLst/>
          </a:prstGeom>
        </p:spPr>
        <p:txBody>
          <a:bodyPr wrap="none">
            <a:spAutoFit/>
          </a:bodyPr>
          <a:lstStyle/>
          <a:p>
            <a:pPr algn="l"/>
            <a:r>
              <a:rPr lang="zh-CN" altLang="zh-CN" b="0" dirty="0">
                <a:solidFill>
                  <a:schemeClr val="tx1"/>
                </a:solidFill>
                <a:latin typeface="+mj-ea"/>
                <a:ea typeface="+mj-ea"/>
              </a:rPr>
              <a:t>输出结果虚部图形如图</a:t>
            </a:r>
            <a:r>
              <a:rPr lang="en-US" altLang="zh-CN" b="0" dirty="0">
                <a:solidFill>
                  <a:schemeClr val="tx1"/>
                </a:solidFill>
                <a:latin typeface="+mj-ea"/>
                <a:ea typeface="+mj-ea"/>
              </a:rPr>
              <a:t>11-109</a:t>
            </a:r>
            <a:r>
              <a:rPr lang="zh-CN" altLang="zh-CN" b="0" dirty="0">
                <a:solidFill>
                  <a:schemeClr val="tx1"/>
                </a:solidFill>
                <a:latin typeface="+mj-ea"/>
                <a:ea typeface="+mj-ea"/>
              </a:rPr>
              <a:t>所示。</a:t>
            </a:r>
          </a:p>
        </p:txBody>
      </p:sp>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088" y="3156097"/>
            <a:ext cx="3757613" cy="241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107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496" y="1268760"/>
            <a:ext cx="9108504" cy="5078313"/>
          </a:xfrm>
          <a:prstGeom prst="rect">
            <a:avLst/>
          </a:prstGeom>
        </p:spPr>
        <p:txBody>
          <a:bodyPr wrap="square">
            <a:spAutoFit/>
          </a:bodyPr>
          <a:lstStyle/>
          <a:p>
            <a:pPr algn="l"/>
            <a:r>
              <a:rPr lang="zh-CN" altLang="zh-CN" sz="1800" b="0" dirty="0">
                <a:solidFill>
                  <a:schemeClr val="tx1"/>
                </a:solidFill>
                <a:latin typeface="+mj-ea"/>
                <a:ea typeface="+mj-ea"/>
              </a:rPr>
              <a:t>（</a:t>
            </a:r>
            <a:r>
              <a:rPr lang="en-US" altLang="zh-CN" sz="1800" b="0" dirty="0">
                <a:solidFill>
                  <a:schemeClr val="tx1"/>
                </a:solidFill>
                <a:latin typeface="+mj-ea"/>
                <a:ea typeface="+mj-ea"/>
              </a:rPr>
              <a:t>5</a:t>
            </a:r>
            <a:r>
              <a:rPr lang="zh-CN" altLang="zh-CN" sz="1800" b="0" dirty="0">
                <a:solidFill>
                  <a:schemeClr val="tx1"/>
                </a:solidFill>
                <a:latin typeface="+mj-ea"/>
                <a:ea typeface="+mj-ea"/>
              </a:rPr>
              <a:t>）</a:t>
            </a:r>
            <a:r>
              <a:rPr lang="en-US" altLang="zh-CN" sz="1800" b="0" dirty="0">
                <a:solidFill>
                  <a:schemeClr val="tx1"/>
                </a:solidFill>
                <a:latin typeface="+mj-ea"/>
                <a:ea typeface="+mj-ea"/>
              </a:rPr>
              <a:t>M-PAM</a:t>
            </a:r>
            <a:r>
              <a:rPr lang="zh-CN" altLang="zh-CN" sz="1800" b="0" dirty="0">
                <a:solidFill>
                  <a:schemeClr val="tx1"/>
                </a:solidFill>
                <a:latin typeface="+mj-ea"/>
                <a:ea typeface="+mj-ea"/>
              </a:rPr>
              <a:t>调制</a:t>
            </a:r>
          </a:p>
          <a:p>
            <a:pPr algn="l"/>
            <a:r>
              <a:rPr lang="en-US" altLang="zh-CN" sz="1800" b="0" dirty="0" smtClean="0">
                <a:solidFill>
                  <a:schemeClr val="tx1"/>
                </a:solidFill>
                <a:latin typeface="+mj-ea"/>
                <a:ea typeface="+mj-ea"/>
              </a:rPr>
              <a:t>MATLAB</a:t>
            </a:r>
            <a:r>
              <a:rPr lang="zh-CN" altLang="zh-CN" sz="1800" b="0" dirty="0">
                <a:solidFill>
                  <a:schemeClr val="tx1"/>
                </a:solidFill>
                <a:latin typeface="+mj-ea"/>
                <a:ea typeface="+mj-ea"/>
              </a:rPr>
              <a:t>对数字幅度调制提供了</a:t>
            </a:r>
            <a:r>
              <a:rPr lang="en-US" altLang="zh-CN" sz="1800" b="0" dirty="0" err="1">
                <a:solidFill>
                  <a:schemeClr val="tx1"/>
                </a:solidFill>
                <a:latin typeface="+mj-ea"/>
                <a:ea typeface="+mj-ea"/>
              </a:rPr>
              <a:t>Genaral</a:t>
            </a:r>
            <a:r>
              <a:rPr lang="en-US" altLang="zh-CN" sz="1800" b="0" dirty="0">
                <a:solidFill>
                  <a:schemeClr val="tx1"/>
                </a:solidFill>
                <a:latin typeface="+mj-ea"/>
                <a:ea typeface="+mj-ea"/>
              </a:rPr>
              <a:t> QAM Modulator Baseband</a:t>
            </a:r>
            <a:r>
              <a:rPr lang="zh-CN" altLang="zh-CN" sz="1800" b="0" dirty="0">
                <a:solidFill>
                  <a:schemeClr val="tx1"/>
                </a:solidFill>
                <a:latin typeface="+mj-ea"/>
                <a:ea typeface="+mj-ea"/>
              </a:rPr>
              <a:t>、</a:t>
            </a:r>
            <a:r>
              <a:rPr lang="en-US" altLang="zh-CN" sz="1800" b="0" dirty="0">
                <a:solidFill>
                  <a:schemeClr val="tx1"/>
                </a:solidFill>
                <a:latin typeface="+mj-ea"/>
                <a:ea typeface="+mj-ea"/>
              </a:rPr>
              <a:t>M-PAM Modulator Baseband</a:t>
            </a:r>
            <a:r>
              <a:rPr lang="zh-CN" altLang="zh-CN" sz="1800" b="0" dirty="0">
                <a:solidFill>
                  <a:schemeClr val="tx1"/>
                </a:solidFill>
                <a:latin typeface="+mj-ea"/>
                <a:ea typeface="+mj-ea"/>
              </a:rPr>
              <a:t>、</a:t>
            </a:r>
            <a:r>
              <a:rPr lang="en-US" altLang="zh-CN" sz="1800" b="0" dirty="0">
                <a:solidFill>
                  <a:schemeClr val="tx1"/>
                </a:solidFill>
                <a:latin typeface="+mj-ea"/>
                <a:ea typeface="+mj-ea"/>
              </a:rPr>
              <a:t>Rectangular QAM Modulator Baseband</a:t>
            </a:r>
            <a:r>
              <a:rPr lang="zh-CN" altLang="zh-CN" sz="1800" b="0" dirty="0">
                <a:solidFill>
                  <a:schemeClr val="tx1"/>
                </a:solidFill>
                <a:latin typeface="+mj-ea"/>
                <a:ea typeface="+mj-ea"/>
              </a:rPr>
              <a:t>等多个模块，下面将具体介绍</a:t>
            </a:r>
            <a:r>
              <a:rPr lang="en-US" altLang="zh-CN" sz="1800" b="0" dirty="0">
                <a:solidFill>
                  <a:schemeClr val="tx1"/>
                </a:solidFill>
                <a:latin typeface="+mj-ea"/>
                <a:ea typeface="+mj-ea"/>
              </a:rPr>
              <a:t>M-PAM</a:t>
            </a:r>
            <a:r>
              <a:rPr lang="zh-CN" altLang="zh-CN" sz="1800" b="0" dirty="0">
                <a:solidFill>
                  <a:schemeClr val="tx1"/>
                </a:solidFill>
                <a:latin typeface="+mj-ea"/>
                <a:ea typeface="+mj-ea"/>
              </a:rPr>
              <a:t>调制功能。</a:t>
            </a:r>
          </a:p>
          <a:p>
            <a:pPr algn="l"/>
            <a:r>
              <a:rPr lang="en-US" altLang="zh-CN" sz="1800" b="0" dirty="0" smtClean="0">
                <a:solidFill>
                  <a:schemeClr val="tx1"/>
                </a:solidFill>
                <a:latin typeface="+mj-ea"/>
                <a:ea typeface="+mj-ea"/>
              </a:rPr>
              <a:t>M-PAM </a:t>
            </a:r>
            <a:r>
              <a:rPr lang="en-US" altLang="zh-CN" sz="1800" b="0" dirty="0">
                <a:solidFill>
                  <a:schemeClr val="tx1"/>
                </a:solidFill>
                <a:latin typeface="+mj-ea"/>
                <a:ea typeface="+mj-ea"/>
              </a:rPr>
              <a:t>Modulator Baseband</a:t>
            </a:r>
            <a:r>
              <a:rPr lang="zh-CN" altLang="zh-CN" sz="1800" b="0" dirty="0">
                <a:solidFill>
                  <a:schemeClr val="tx1"/>
                </a:solidFill>
                <a:latin typeface="+mj-ea"/>
                <a:ea typeface="+mj-ea"/>
              </a:rPr>
              <a:t>称为</a:t>
            </a:r>
            <a:r>
              <a:rPr lang="en-US" altLang="zh-CN" sz="1800" b="0" dirty="0">
                <a:solidFill>
                  <a:schemeClr val="tx1"/>
                </a:solidFill>
                <a:latin typeface="+mj-ea"/>
                <a:ea typeface="+mj-ea"/>
              </a:rPr>
              <a:t>M</a:t>
            </a:r>
            <a:r>
              <a:rPr lang="zh-CN" altLang="zh-CN" sz="1800" b="0" dirty="0">
                <a:solidFill>
                  <a:schemeClr val="tx1"/>
                </a:solidFill>
                <a:latin typeface="+mj-ea"/>
                <a:ea typeface="+mj-ea"/>
              </a:rPr>
              <a:t>相基带幅度调制模块，该模块用于基带</a:t>
            </a:r>
            <a:r>
              <a:rPr lang="en-US" altLang="zh-CN" sz="1800" b="0" dirty="0">
                <a:solidFill>
                  <a:schemeClr val="tx1"/>
                </a:solidFill>
                <a:latin typeface="+mj-ea"/>
                <a:ea typeface="+mj-ea"/>
              </a:rPr>
              <a:t>M</a:t>
            </a:r>
            <a:r>
              <a:rPr lang="zh-CN" altLang="zh-CN" sz="1800" b="0" dirty="0">
                <a:solidFill>
                  <a:schemeClr val="tx1"/>
                </a:solidFill>
                <a:latin typeface="+mj-ea"/>
                <a:ea typeface="+mj-ea"/>
              </a:rPr>
              <a:t>元脉冲的幅度调制。模块的输出为基带形式的已调制的信号。</a:t>
            </a:r>
          </a:p>
          <a:p>
            <a:pPr algn="l"/>
            <a:r>
              <a:rPr lang="zh-CN" altLang="zh-CN" sz="1800" b="0" dirty="0">
                <a:solidFill>
                  <a:schemeClr val="tx1"/>
                </a:solidFill>
                <a:latin typeface="+mj-ea"/>
                <a:ea typeface="+mj-ea"/>
              </a:rPr>
              <a:t>模块中“</a:t>
            </a:r>
            <a:r>
              <a:rPr lang="en-US" altLang="zh-CN" sz="1800" b="0" dirty="0">
                <a:solidFill>
                  <a:schemeClr val="tx1"/>
                </a:solidFill>
                <a:latin typeface="+mj-ea"/>
                <a:ea typeface="+mj-ea"/>
              </a:rPr>
              <a:t>M-</a:t>
            </a:r>
            <a:r>
              <a:rPr lang="en-US" altLang="zh-CN" sz="1800" b="0" dirty="0" err="1">
                <a:solidFill>
                  <a:schemeClr val="tx1"/>
                </a:solidFill>
                <a:latin typeface="+mj-ea"/>
                <a:ea typeface="+mj-ea"/>
              </a:rPr>
              <a:t>ary</a:t>
            </a:r>
            <a:r>
              <a:rPr lang="en-US" altLang="zh-CN" sz="1800" b="0" dirty="0">
                <a:solidFill>
                  <a:schemeClr val="tx1"/>
                </a:solidFill>
                <a:latin typeface="+mj-ea"/>
                <a:ea typeface="+mj-ea"/>
              </a:rPr>
              <a:t> number</a:t>
            </a:r>
            <a:r>
              <a:rPr lang="zh-CN" altLang="zh-CN" sz="1800" b="0" dirty="0">
                <a:solidFill>
                  <a:schemeClr val="tx1"/>
                </a:solidFill>
                <a:latin typeface="+mj-ea"/>
                <a:ea typeface="+mj-ea"/>
              </a:rPr>
              <a:t>”项参数</a:t>
            </a:r>
            <a:r>
              <a:rPr lang="en-US" altLang="zh-CN" sz="1800" b="0" dirty="0">
                <a:solidFill>
                  <a:schemeClr val="tx1"/>
                </a:solidFill>
                <a:latin typeface="+mj-ea"/>
                <a:ea typeface="+mj-ea"/>
              </a:rPr>
              <a:t>M</a:t>
            </a:r>
            <a:r>
              <a:rPr lang="zh-CN" altLang="zh-CN" sz="1800" b="0" dirty="0">
                <a:solidFill>
                  <a:schemeClr val="tx1"/>
                </a:solidFill>
                <a:latin typeface="+mj-ea"/>
                <a:ea typeface="+mj-ea"/>
              </a:rPr>
              <a:t>为信号的星座图的点数，而且必须是整数。</a:t>
            </a:r>
          </a:p>
          <a:p>
            <a:pPr algn="l"/>
            <a:r>
              <a:rPr lang="zh-CN" altLang="zh-CN" sz="1800" b="0" dirty="0">
                <a:solidFill>
                  <a:schemeClr val="tx1"/>
                </a:solidFill>
                <a:latin typeface="+mj-ea"/>
                <a:ea typeface="+mj-ea"/>
              </a:rPr>
              <a:t>模块的输入和输出为离散信号。</a:t>
            </a:r>
          </a:p>
          <a:p>
            <a:pPr algn="l"/>
            <a:r>
              <a:rPr lang="zh-CN" altLang="zh-CN" sz="1800" b="0" dirty="0">
                <a:solidFill>
                  <a:schemeClr val="tx1"/>
                </a:solidFill>
                <a:latin typeface="+mj-ea"/>
                <a:ea typeface="+mj-ea"/>
              </a:rPr>
              <a:t>模块使用默认的星座图映射方式，将位于</a:t>
            </a:r>
            <a:r>
              <a:rPr lang="en-US" altLang="zh-CN" sz="1800" b="0" dirty="0">
                <a:solidFill>
                  <a:schemeClr val="tx1"/>
                </a:solidFill>
                <a:latin typeface="+mj-ea"/>
                <a:ea typeface="+mj-ea"/>
              </a:rPr>
              <a:t>0~</a:t>
            </a:r>
            <a:r>
              <a:rPr lang="zh-CN" altLang="zh-CN" sz="1800" b="0" dirty="0">
                <a:solidFill>
                  <a:schemeClr val="tx1"/>
                </a:solidFill>
                <a:latin typeface="+mj-ea"/>
                <a:ea typeface="+mj-ea"/>
              </a:rPr>
              <a:t>（</a:t>
            </a:r>
            <a:r>
              <a:rPr lang="en-US" altLang="zh-CN" sz="1800" b="0" dirty="0">
                <a:solidFill>
                  <a:schemeClr val="tx1"/>
                </a:solidFill>
                <a:latin typeface="+mj-ea"/>
                <a:ea typeface="+mj-ea"/>
              </a:rPr>
              <a:t>M-1</a:t>
            </a:r>
            <a:r>
              <a:rPr lang="zh-CN" altLang="zh-CN" sz="1800" b="0" dirty="0">
                <a:solidFill>
                  <a:schemeClr val="tx1"/>
                </a:solidFill>
                <a:latin typeface="+mj-ea"/>
                <a:ea typeface="+mj-ea"/>
              </a:rPr>
              <a:t>）的整数</a:t>
            </a:r>
            <a:r>
              <a:rPr lang="en-US" altLang="zh-CN" sz="1800" b="0" dirty="0">
                <a:solidFill>
                  <a:schemeClr val="tx1"/>
                </a:solidFill>
                <a:latin typeface="+mj-ea"/>
                <a:ea typeface="+mj-ea"/>
              </a:rPr>
              <a:t>X</a:t>
            </a:r>
            <a:r>
              <a:rPr lang="zh-CN" altLang="zh-CN" sz="1800" b="0" dirty="0">
                <a:solidFill>
                  <a:schemeClr val="tx1"/>
                </a:solidFill>
                <a:latin typeface="+mj-ea"/>
                <a:ea typeface="+mj-ea"/>
              </a:rPr>
              <a:t>映射为复数值（</a:t>
            </a:r>
            <a:r>
              <a:rPr lang="en-US" altLang="zh-CN" sz="1800" b="0" dirty="0">
                <a:solidFill>
                  <a:schemeClr val="tx1"/>
                </a:solidFill>
                <a:latin typeface="+mj-ea"/>
                <a:ea typeface="+mj-ea"/>
              </a:rPr>
              <a:t>2X-M+1</a:t>
            </a:r>
            <a:r>
              <a:rPr lang="zh-CN" altLang="zh-CN" sz="1800" b="0" dirty="0">
                <a:solidFill>
                  <a:schemeClr val="tx1"/>
                </a:solidFill>
                <a:latin typeface="+mj-ea"/>
                <a:ea typeface="+mj-ea"/>
              </a:rPr>
              <a:t>）。 “</a:t>
            </a:r>
            <a:r>
              <a:rPr lang="en-US" altLang="zh-CN" sz="1800" b="0" dirty="0">
                <a:solidFill>
                  <a:schemeClr val="tx1"/>
                </a:solidFill>
                <a:latin typeface="+mj-ea"/>
                <a:ea typeface="+mj-ea"/>
              </a:rPr>
              <a:t>Input type</a:t>
            </a:r>
            <a:r>
              <a:rPr lang="zh-CN" altLang="zh-CN" sz="1800" b="0" dirty="0">
                <a:solidFill>
                  <a:schemeClr val="tx1"/>
                </a:solidFill>
                <a:latin typeface="+mj-ea"/>
                <a:ea typeface="+mj-ea"/>
              </a:rPr>
              <a:t>”项决定模块式接收</a:t>
            </a:r>
            <a:r>
              <a:rPr lang="en-US" altLang="zh-CN" sz="1800" b="0" dirty="0">
                <a:solidFill>
                  <a:schemeClr val="tx1"/>
                </a:solidFill>
                <a:latin typeface="+mj-ea"/>
                <a:ea typeface="+mj-ea"/>
              </a:rPr>
              <a:t>0</a:t>
            </a:r>
            <a:r>
              <a:rPr lang="zh-CN" altLang="zh-CN" sz="1800" b="0" dirty="0">
                <a:solidFill>
                  <a:schemeClr val="tx1"/>
                </a:solidFill>
                <a:latin typeface="+mj-ea"/>
                <a:ea typeface="+mj-ea"/>
              </a:rPr>
              <a:t>到</a:t>
            </a:r>
            <a:r>
              <a:rPr lang="en-US" altLang="zh-CN" sz="1800" b="0" dirty="0">
                <a:solidFill>
                  <a:schemeClr val="tx1"/>
                </a:solidFill>
                <a:latin typeface="+mj-ea"/>
                <a:ea typeface="+mj-ea"/>
              </a:rPr>
              <a:t>M-1</a:t>
            </a:r>
            <a:r>
              <a:rPr lang="zh-CN" altLang="zh-CN" sz="1800" b="0" dirty="0">
                <a:solidFill>
                  <a:schemeClr val="tx1"/>
                </a:solidFill>
                <a:latin typeface="+mj-ea"/>
                <a:ea typeface="+mj-ea"/>
              </a:rPr>
              <a:t>之间的整数，还是二进制形式的整数。</a:t>
            </a:r>
          </a:p>
          <a:p>
            <a:pPr algn="l"/>
            <a:r>
              <a:rPr lang="zh-CN" altLang="zh-CN" sz="1800" b="0" dirty="0">
                <a:solidFill>
                  <a:schemeClr val="tx1"/>
                </a:solidFill>
                <a:latin typeface="+mj-ea"/>
                <a:ea typeface="+mj-ea"/>
              </a:rPr>
              <a:t>如果“</a:t>
            </a:r>
            <a:r>
              <a:rPr lang="en-US" altLang="zh-CN" sz="1800" b="0" dirty="0">
                <a:solidFill>
                  <a:schemeClr val="tx1"/>
                </a:solidFill>
                <a:latin typeface="+mj-ea"/>
                <a:ea typeface="+mj-ea"/>
              </a:rPr>
              <a:t>Input type</a:t>
            </a:r>
            <a:r>
              <a:rPr lang="zh-CN" altLang="zh-CN" sz="1800" b="0" dirty="0">
                <a:solidFill>
                  <a:schemeClr val="tx1"/>
                </a:solidFill>
                <a:latin typeface="+mj-ea"/>
                <a:ea typeface="+mj-ea"/>
              </a:rPr>
              <a:t>”选项为</a:t>
            </a:r>
            <a:r>
              <a:rPr lang="en-US" altLang="zh-CN" sz="1800" b="0" dirty="0">
                <a:solidFill>
                  <a:schemeClr val="tx1"/>
                </a:solidFill>
                <a:latin typeface="+mj-ea"/>
                <a:ea typeface="+mj-ea"/>
              </a:rPr>
              <a:t>Integer</a:t>
            </a:r>
            <a:r>
              <a:rPr lang="zh-CN" altLang="zh-CN" sz="1800" b="0" dirty="0">
                <a:solidFill>
                  <a:schemeClr val="tx1"/>
                </a:solidFill>
                <a:latin typeface="+mj-ea"/>
                <a:ea typeface="+mj-ea"/>
              </a:rPr>
              <a:t>，那么模块接受整数输入，输入可以是标量，也可以是基于帧的列向量。如果“</a:t>
            </a:r>
            <a:r>
              <a:rPr lang="en-US" altLang="zh-CN" sz="1800" b="0" dirty="0">
                <a:solidFill>
                  <a:schemeClr val="tx1"/>
                </a:solidFill>
                <a:latin typeface="+mj-ea"/>
                <a:ea typeface="+mj-ea"/>
              </a:rPr>
              <a:t>Input type</a:t>
            </a:r>
            <a:r>
              <a:rPr lang="zh-CN" altLang="zh-CN" sz="1800" b="0" dirty="0">
                <a:solidFill>
                  <a:schemeClr val="tx1"/>
                </a:solidFill>
                <a:latin typeface="+mj-ea"/>
                <a:ea typeface="+mj-ea"/>
              </a:rPr>
              <a:t>”选项为</a:t>
            </a:r>
            <a:r>
              <a:rPr lang="en-US" altLang="zh-CN" sz="1800" b="0" dirty="0">
                <a:solidFill>
                  <a:schemeClr val="tx1"/>
                </a:solidFill>
                <a:latin typeface="+mj-ea"/>
                <a:ea typeface="+mj-ea"/>
              </a:rPr>
              <a:t>Bit</a:t>
            </a:r>
            <a:r>
              <a:rPr lang="zh-CN" altLang="zh-CN" sz="1800" b="0" dirty="0">
                <a:solidFill>
                  <a:schemeClr val="tx1"/>
                </a:solidFill>
                <a:latin typeface="+mj-ea"/>
                <a:ea typeface="+mj-ea"/>
              </a:rPr>
              <a:t>，那么模块接受</a:t>
            </a:r>
            <a:r>
              <a:rPr lang="en-US" altLang="zh-CN" sz="1800" b="0" dirty="0">
                <a:solidFill>
                  <a:schemeClr val="tx1"/>
                </a:solidFill>
                <a:latin typeface="+mj-ea"/>
                <a:ea typeface="+mj-ea"/>
              </a:rPr>
              <a:t>K</a:t>
            </a:r>
            <a:r>
              <a:rPr lang="zh-CN" altLang="zh-CN" sz="1800" b="0" dirty="0">
                <a:solidFill>
                  <a:schemeClr val="tx1"/>
                </a:solidFill>
                <a:latin typeface="+mj-ea"/>
                <a:ea typeface="+mj-ea"/>
              </a:rPr>
              <a:t>比特的组称为二进制字。输入可以是长度为</a:t>
            </a:r>
            <a:r>
              <a:rPr lang="en-US" altLang="zh-CN" sz="1800" b="0" dirty="0">
                <a:solidFill>
                  <a:schemeClr val="tx1"/>
                </a:solidFill>
                <a:latin typeface="+mj-ea"/>
                <a:ea typeface="+mj-ea"/>
              </a:rPr>
              <a:t>K</a:t>
            </a:r>
            <a:r>
              <a:rPr lang="zh-CN" altLang="zh-CN" sz="1800" b="0" dirty="0">
                <a:solidFill>
                  <a:schemeClr val="tx1"/>
                </a:solidFill>
                <a:latin typeface="+mj-ea"/>
                <a:ea typeface="+mj-ea"/>
              </a:rPr>
              <a:t>得到的列向量或者为基于帧的列向量（长度为</a:t>
            </a:r>
            <a:r>
              <a:rPr lang="en-US" altLang="zh-CN" sz="1800" b="0" dirty="0">
                <a:solidFill>
                  <a:schemeClr val="tx1"/>
                </a:solidFill>
                <a:latin typeface="+mj-ea"/>
                <a:ea typeface="+mj-ea"/>
              </a:rPr>
              <a:t>K</a:t>
            </a:r>
            <a:r>
              <a:rPr lang="zh-CN" altLang="zh-CN" sz="1800" b="0" dirty="0">
                <a:solidFill>
                  <a:schemeClr val="tx1"/>
                </a:solidFill>
                <a:latin typeface="+mj-ea"/>
                <a:ea typeface="+mj-ea"/>
              </a:rPr>
              <a:t>的整数倍）。</a:t>
            </a:r>
          </a:p>
          <a:p>
            <a:pPr algn="l"/>
            <a:r>
              <a:rPr lang="zh-CN" altLang="zh-CN" sz="1800" b="0" dirty="0">
                <a:solidFill>
                  <a:schemeClr val="tx1"/>
                </a:solidFill>
                <a:latin typeface="+mj-ea"/>
                <a:ea typeface="+mj-ea"/>
              </a:rPr>
              <a:t>参数“</a:t>
            </a:r>
            <a:r>
              <a:rPr lang="en-US" altLang="zh-CN" sz="1800" b="0" dirty="0">
                <a:solidFill>
                  <a:schemeClr val="tx1"/>
                </a:solidFill>
                <a:latin typeface="+mj-ea"/>
                <a:ea typeface="+mj-ea"/>
              </a:rPr>
              <a:t>Constellation ordering</a:t>
            </a:r>
            <a:r>
              <a:rPr lang="zh-CN" altLang="zh-CN" sz="1800" b="0" dirty="0">
                <a:solidFill>
                  <a:schemeClr val="tx1"/>
                </a:solidFill>
                <a:latin typeface="+mj-ea"/>
                <a:ea typeface="+mj-ea"/>
              </a:rPr>
              <a:t>”下拉菜单框决定模块如何将二进制字分配到星座图的点上，如果此项设为</a:t>
            </a:r>
            <a:r>
              <a:rPr lang="en-US" altLang="zh-CN" sz="1800" b="0" dirty="0">
                <a:solidFill>
                  <a:schemeClr val="tx1"/>
                </a:solidFill>
                <a:latin typeface="+mj-ea"/>
                <a:ea typeface="+mj-ea"/>
              </a:rPr>
              <a:t>Binary</a:t>
            </a:r>
            <a:r>
              <a:rPr lang="zh-CN" altLang="zh-CN" sz="1800" b="0" dirty="0">
                <a:solidFill>
                  <a:schemeClr val="tx1"/>
                </a:solidFill>
                <a:latin typeface="+mj-ea"/>
                <a:ea typeface="+mj-ea"/>
              </a:rPr>
              <a:t>，那么模块使用自然二进制编辑星座图。如果此项设置为</a:t>
            </a:r>
            <a:r>
              <a:rPr lang="en-US" altLang="zh-CN" sz="1800" b="0" dirty="0">
                <a:solidFill>
                  <a:schemeClr val="tx1"/>
                </a:solidFill>
                <a:latin typeface="+mj-ea"/>
                <a:ea typeface="+mj-ea"/>
              </a:rPr>
              <a:t>Gray</a:t>
            </a:r>
            <a:r>
              <a:rPr lang="zh-CN" altLang="zh-CN" sz="1800" b="0" dirty="0">
                <a:solidFill>
                  <a:schemeClr val="tx1"/>
                </a:solidFill>
                <a:latin typeface="+mj-ea"/>
                <a:ea typeface="+mj-ea"/>
              </a:rPr>
              <a:t>，那么模块使用格雷码星座图。</a:t>
            </a:r>
          </a:p>
          <a:p>
            <a:pPr algn="l"/>
            <a:r>
              <a:rPr lang="en-US" altLang="zh-CN" sz="1800" b="0" dirty="0">
                <a:solidFill>
                  <a:schemeClr val="tx1"/>
                </a:solidFill>
                <a:latin typeface="+mj-ea"/>
                <a:ea typeface="+mj-ea"/>
              </a:rPr>
              <a:t>Simulink</a:t>
            </a:r>
            <a:r>
              <a:rPr lang="zh-CN" altLang="zh-CN" sz="1800" b="0" dirty="0">
                <a:solidFill>
                  <a:schemeClr val="tx1"/>
                </a:solidFill>
                <a:latin typeface="+mj-ea"/>
                <a:ea typeface="+mj-ea"/>
              </a:rPr>
              <a:t>中</a:t>
            </a:r>
            <a:r>
              <a:rPr lang="en-US" altLang="zh-CN" sz="1800" b="0" dirty="0">
                <a:solidFill>
                  <a:schemeClr val="tx1"/>
                </a:solidFill>
                <a:latin typeface="+mj-ea"/>
                <a:ea typeface="+mj-ea"/>
              </a:rPr>
              <a:t>M-PAM</a:t>
            </a:r>
            <a:r>
              <a:rPr lang="zh-CN" altLang="zh-CN" sz="1800" b="0" dirty="0">
                <a:solidFill>
                  <a:schemeClr val="tx1"/>
                </a:solidFill>
                <a:latin typeface="+mj-ea"/>
                <a:ea typeface="+mj-ea"/>
              </a:rPr>
              <a:t>调制模块如图</a:t>
            </a:r>
            <a:r>
              <a:rPr lang="en-US" altLang="zh-CN" sz="1800" b="0" dirty="0">
                <a:solidFill>
                  <a:schemeClr val="tx1"/>
                </a:solidFill>
                <a:latin typeface="+mj-ea"/>
                <a:ea typeface="+mj-ea"/>
              </a:rPr>
              <a:t>11-110</a:t>
            </a:r>
            <a:r>
              <a:rPr lang="zh-CN" altLang="zh-CN" sz="1800" b="0" dirty="0">
                <a:solidFill>
                  <a:schemeClr val="tx1"/>
                </a:solidFill>
                <a:latin typeface="+mj-ea"/>
                <a:ea typeface="+mj-ea"/>
              </a:rPr>
              <a:t>所示。</a:t>
            </a:r>
          </a:p>
          <a:p>
            <a:pPr algn="l"/>
            <a:r>
              <a:rPr lang="zh-CN" altLang="zh-CN" sz="1800" b="0" dirty="0">
                <a:solidFill>
                  <a:schemeClr val="tx1"/>
                </a:solidFill>
                <a:latin typeface="+mj-ea"/>
                <a:ea typeface="+mj-ea"/>
              </a:rPr>
              <a:t>双击</a:t>
            </a:r>
            <a:r>
              <a:rPr lang="en-US" altLang="zh-CN" sz="1800" b="0" dirty="0">
                <a:solidFill>
                  <a:schemeClr val="tx1"/>
                </a:solidFill>
                <a:latin typeface="+mj-ea"/>
                <a:ea typeface="+mj-ea"/>
              </a:rPr>
              <a:t>M-PAM</a:t>
            </a:r>
            <a:r>
              <a:rPr lang="zh-CN" altLang="zh-CN" sz="1800" b="0" dirty="0">
                <a:solidFill>
                  <a:schemeClr val="tx1"/>
                </a:solidFill>
                <a:latin typeface="+mj-ea"/>
                <a:ea typeface="+mj-ea"/>
              </a:rPr>
              <a:t>调制模块，弹出属性设置菜单，如图</a:t>
            </a:r>
            <a:r>
              <a:rPr lang="en-US" altLang="zh-CN" sz="1800" b="0" dirty="0">
                <a:solidFill>
                  <a:schemeClr val="tx1"/>
                </a:solidFill>
                <a:latin typeface="+mj-ea"/>
                <a:ea typeface="+mj-ea"/>
              </a:rPr>
              <a:t>11-111</a:t>
            </a:r>
            <a:r>
              <a:rPr lang="zh-CN" altLang="zh-CN" sz="1800" b="0" dirty="0">
                <a:solidFill>
                  <a:schemeClr val="tx1"/>
                </a:solidFill>
                <a:latin typeface="+mj-ea"/>
                <a:ea typeface="+mj-ea"/>
              </a:rPr>
              <a:t>所示。</a:t>
            </a:r>
          </a:p>
        </p:txBody>
      </p:sp>
    </p:spTree>
    <p:extLst>
      <p:ext uri="{BB962C8B-B14F-4D97-AF65-F5344CB8AC3E}">
        <p14:creationId xmlns:p14="http://schemas.microsoft.com/office/powerpoint/2010/main" val="331107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124744"/>
            <a:ext cx="2605457" cy="400110"/>
          </a:xfrm>
          <a:prstGeom prst="rect">
            <a:avLst/>
          </a:prstGeom>
        </p:spPr>
        <p:txBody>
          <a:bodyPr wrap="none">
            <a:spAutoFit/>
          </a:bodyPr>
          <a:lstStyle/>
          <a:p>
            <a:r>
              <a:rPr lang="en-US" altLang="zh-CN" dirty="0"/>
              <a:t>11.2  </a:t>
            </a:r>
            <a:r>
              <a:rPr lang="zh-CN" altLang="zh-CN" dirty="0"/>
              <a:t>信源与信道模型</a:t>
            </a:r>
          </a:p>
        </p:txBody>
      </p:sp>
      <p:sp>
        <p:nvSpPr>
          <p:cNvPr id="3" name="矩形 2"/>
          <p:cNvSpPr/>
          <p:nvPr/>
        </p:nvSpPr>
        <p:spPr>
          <a:xfrm>
            <a:off x="251520" y="1643896"/>
            <a:ext cx="8424936" cy="1323439"/>
          </a:xfrm>
          <a:prstGeom prst="rect">
            <a:avLst/>
          </a:prstGeom>
        </p:spPr>
        <p:txBody>
          <a:bodyPr wrap="square">
            <a:spAutoFit/>
          </a:bodyPr>
          <a:lstStyle/>
          <a:p>
            <a:pPr algn="l"/>
            <a:r>
              <a:rPr lang="zh-CN" altLang="zh-CN" b="0" dirty="0">
                <a:solidFill>
                  <a:schemeClr val="tx1"/>
                </a:solidFill>
                <a:latin typeface="+mj-ea"/>
                <a:ea typeface="+mj-ea"/>
              </a:rPr>
              <a:t>信源是信息的来源。信源发出的信息可以是离散信号，也可以是模拟信号。信道是信号的传输通道。根据传输介质的不同而分为有线信道和无线信道。信宿是信息的接受者，可以是人也可以是机器，如收音机、电视机等。信息传播过程简单地描述为：信源→信道→信宿。</a:t>
            </a:r>
          </a:p>
        </p:txBody>
      </p:sp>
    </p:spTree>
    <p:extLst>
      <p:ext uri="{BB962C8B-B14F-4D97-AF65-F5344CB8AC3E}">
        <p14:creationId xmlns:p14="http://schemas.microsoft.com/office/powerpoint/2010/main" val="29399442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36712"/>
            <a:ext cx="6797675" cy="332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13455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052736"/>
            <a:ext cx="8856984" cy="4093428"/>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11-111</a:t>
            </a:r>
            <a:r>
              <a:rPr lang="zh-CN" altLang="zh-CN" b="0" dirty="0">
                <a:solidFill>
                  <a:schemeClr val="tx1"/>
                </a:solidFill>
                <a:latin typeface="+mj-ea"/>
                <a:ea typeface="+mj-ea"/>
              </a:rPr>
              <a:t>所示，</a:t>
            </a:r>
          </a:p>
          <a:p>
            <a:pPr algn="l"/>
            <a:r>
              <a:rPr lang="zh-CN" altLang="zh-CN" b="0" dirty="0" smtClean="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”参数选项：表示信号星座图的点数，</a:t>
            </a:r>
            <a:r>
              <a:rPr lang="en-US" altLang="zh-CN" b="0" dirty="0">
                <a:solidFill>
                  <a:schemeClr val="tx1"/>
                </a:solidFill>
                <a:latin typeface="+mj-ea"/>
                <a:ea typeface="+mj-ea"/>
              </a:rPr>
              <a:t>M</a:t>
            </a:r>
            <a:r>
              <a:rPr lang="zh-CN" altLang="zh-CN" b="0" dirty="0">
                <a:solidFill>
                  <a:schemeClr val="tx1"/>
                </a:solidFill>
                <a:latin typeface="+mj-ea"/>
                <a:ea typeface="+mj-ea"/>
              </a:rPr>
              <a:t>必须为一个偶数。</a:t>
            </a:r>
          </a:p>
          <a:p>
            <a:pPr algn="l"/>
            <a:r>
              <a:rPr lang="zh-CN" altLang="zh-CN" b="0" dirty="0">
                <a:solidFill>
                  <a:schemeClr val="tx1"/>
                </a:solidFill>
                <a:latin typeface="+mj-ea"/>
                <a:ea typeface="+mj-ea"/>
              </a:rPr>
              <a:t>“</a:t>
            </a:r>
            <a:r>
              <a:rPr lang="en-US" altLang="zh-CN" b="0" dirty="0">
                <a:solidFill>
                  <a:schemeClr val="tx1"/>
                </a:solidFill>
                <a:latin typeface="+mj-ea"/>
                <a:ea typeface="+mj-ea"/>
              </a:rPr>
              <a:t>Input type</a:t>
            </a:r>
            <a:r>
              <a:rPr lang="zh-CN" altLang="zh-CN" b="0" dirty="0">
                <a:solidFill>
                  <a:schemeClr val="tx1"/>
                </a:solidFill>
                <a:latin typeface="+mj-ea"/>
                <a:ea typeface="+mj-ea"/>
              </a:rPr>
              <a:t>”参数选项：表示输入由整数组成还是由位组组成。</a:t>
            </a:r>
          </a:p>
          <a:p>
            <a:pPr algn="l"/>
            <a:r>
              <a:rPr lang="zh-CN" altLang="zh-CN" b="0" dirty="0">
                <a:solidFill>
                  <a:schemeClr val="tx1"/>
                </a:solidFill>
                <a:latin typeface="+mj-ea"/>
                <a:ea typeface="+mj-ea"/>
              </a:rPr>
              <a:t>“</a:t>
            </a:r>
            <a:r>
              <a:rPr lang="en-US" altLang="zh-CN" b="0" dirty="0">
                <a:solidFill>
                  <a:schemeClr val="tx1"/>
                </a:solidFill>
                <a:latin typeface="+mj-ea"/>
                <a:ea typeface="+mj-ea"/>
              </a:rPr>
              <a:t>Constellation ordering</a:t>
            </a:r>
            <a:r>
              <a:rPr lang="zh-CN" altLang="zh-CN" b="0" dirty="0">
                <a:solidFill>
                  <a:schemeClr val="tx1"/>
                </a:solidFill>
                <a:latin typeface="+mj-ea"/>
                <a:ea typeface="+mj-ea"/>
              </a:rPr>
              <a:t>”参数选项：星座图编码方式。如果改为</a:t>
            </a:r>
            <a:r>
              <a:rPr lang="en-US" altLang="zh-CN" b="0" dirty="0">
                <a:solidFill>
                  <a:schemeClr val="tx1"/>
                </a:solidFill>
                <a:latin typeface="+mj-ea"/>
                <a:ea typeface="+mj-ea"/>
              </a:rPr>
              <a:t>Binary</a:t>
            </a:r>
            <a:r>
              <a:rPr lang="zh-CN" altLang="zh-CN" b="0" dirty="0">
                <a:solidFill>
                  <a:schemeClr val="tx1"/>
                </a:solidFill>
                <a:latin typeface="+mj-ea"/>
                <a:ea typeface="+mj-ea"/>
              </a:rPr>
              <a:t>，</a:t>
            </a:r>
            <a:r>
              <a:rPr lang="en-US" altLang="zh-CN" b="0" dirty="0">
                <a:solidFill>
                  <a:schemeClr val="tx1"/>
                </a:solidFill>
                <a:latin typeface="+mj-ea"/>
                <a:ea typeface="+mj-ea"/>
              </a:rPr>
              <a:t>MATLAB</a:t>
            </a:r>
            <a:r>
              <a:rPr lang="zh-CN" altLang="zh-CN" b="0" dirty="0">
                <a:solidFill>
                  <a:schemeClr val="tx1"/>
                </a:solidFill>
                <a:latin typeface="+mj-ea"/>
                <a:ea typeface="+mj-ea"/>
              </a:rPr>
              <a:t>把输入的</a:t>
            </a:r>
            <a:r>
              <a:rPr lang="en-US" altLang="zh-CN" b="0" dirty="0">
                <a:solidFill>
                  <a:schemeClr val="tx1"/>
                </a:solidFill>
                <a:latin typeface="+mj-ea"/>
                <a:ea typeface="+mj-ea"/>
              </a:rPr>
              <a:t>K</a:t>
            </a:r>
            <a:r>
              <a:rPr lang="zh-CN" altLang="zh-CN" b="0" dirty="0">
                <a:solidFill>
                  <a:schemeClr val="tx1"/>
                </a:solidFill>
                <a:latin typeface="+mj-ea"/>
                <a:ea typeface="+mj-ea"/>
              </a:rPr>
              <a:t>个二进制符号当作一个自然二进制序列；如果该项为</a:t>
            </a:r>
            <a:r>
              <a:rPr lang="en-US" altLang="zh-CN" b="0" dirty="0">
                <a:solidFill>
                  <a:schemeClr val="tx1"/>
                </a:solidFill>
                <a:latin typeface="+mj-ea"/>
                <a:ea typeface="+mj-ea"/>
              </a:rPr>
              <a:t>Gray</a:t>
            </a:r>
            <a:r>
              <a:rPr lang="zh-CN" altLang="zh-CN" b="0" dirty="0">
                <a:solidFill>
                  <a:schemeClr val="tx1"/>
                </a:solidFill>
                <a:latin typeface="+mj-ea"/>
                <a:ea typeface="+mj-ea"/>
              </a:rPr>
              <a:t>，</a:t>
            </a:r>
            <a:r>
              <a:rPr lang="en-US" altLang="zh-CN" b="0" dirty="0">
                <a:solidFill>
                  <a:schemeClr val="tx1"/>
                </a:solidFill>
                <a:latin typeface="+mj-ea"/>
                <a:ea typeface="+mj-ea"/>
              </a:rPr>
              <a:t>MATLAB</a:t>
            </a:r>
            <a:r>
              <a:rPr lang="zh-CN" altLang="zh-CN" b="0" dirty="0">
                <a:solidFill>
                  <a:schemeClr val="tx1"/>
                </a:solidFill>
                <a:latin typeface="+mj-ea"/>
                <a:ea typeface="+mj-ea"/>
              </a:rPr>
              <a:t>把输入的</a:t>
            </a:r>
            <a:r>
              <a:rPr lang="en-US" altLang="zh-CN" b="0" dirty="0">
                <a:solidFill>
                  <a:schemeClr val="tx1"/>
                </a:solidFill>
                <a:latin typeface="+mj-ea"/>
                <a:ea typeface="+mj-ea"/>
              </a:rPr>
              <a:t>K</a:t>
            </a:r>
            <a:r>
              <a:rPr lang="zh-CN" altLang="zh-CN" b="0" dirty="0">
                <a:solidFill>
                  <a:schemeClr val="tx1"/>
                </a:solidFill>
                <a:latin typeface="+mj-ea"/>
                <a:ea typeface="+mj-ea"/>
              </a:rPr>
              <a:t>个二进制符号当作一个</a:t>
            </a:r>
            <a:r>
              <a:rPr lang="en-US" altLang="zh-CN" b="0" dirty="0">
                <a:solidFill>
                  <a:schemeClr val="tx1"/>
                </a:solidFill>
                <a:latin typeface="+mj-ea"/>
                <a:ea typeface="+mj-ea"/>
              </a:rPr>
              <a:t>Gray</a:t>
            </a:r>
            <a:r>
              <a:rPr lang="zh-CN" altLang="zh-CN" b="0" dirty="0">
                <a:solidFill>
                  <a:schemeClr val="tx1"/>
                </a:solidFill>
                <a:latin typeface="+mj-ea"/>
                <a:ea typeface="+mj-ea"/>
              </a:rPr>
              <a:t>码。</a:t>
            </a:r>
          </a:p>
          <a:p>
            <a:pPr algn="l"/>
            <a:r>
              <a:rPr lang="zh-CN" altLang="zh-CN" b="0" dirty="0">
                <a:solidFill>
                  <a:schemeClr val="tx1"/>
                </a:solidFill>
                <a:latin typeface="+mj-ea"/>
                <a:ea typeface="+mj-ea"/>
              </a:rPr>
              <a:t>“</a:t>
            </a:r>
            <a:r>
              <a:rPr lang="en-US" altLang="zh-CN" b="0" dirty="0">
                <a:solidFill>
                  <a:schemeClr val="tx1"/>
                </a:solidFill>
                <a:latin typeface="+mj-ea"/>
                <a:ea typeface="+mj-ea"/>
              </a:rPr>
              <a:t>Normalization method</a:t>
            </a:r>
            <a:r>
              <a:rPr lang="zh-CN" altLang="zh-CN" b="0" dirty="0">
                <a:solidFill>
                  <a:schemeClr val="tx1"/>
                </a:solidFill>
                <a:latin typeface="+mj-ea"/>
                <a:ea typeface="+mj-ea"/>
              </a:rPr>
              <a:t>”参数选项：“</a:t>
            </a:r>
            <a:r>
              <a:rPr lang="en-US" altLang="zh-CN" b="0" dirty="0">
                <a:solidFill>
                  <a:schemeClr val="tx1"/>
                </a:solidFill>
                <a:latin typeface="+mj-ea"/>
                <a:ea typeface="+mj-ea"/>
              </a:rPr>
              <a:t>Normalization method</a:t>
            </a:r>
            <a:r>
              <a:rPr lang="zh-CN" altLang="zh-CN" b="0" dirty="0">
                <a:solidFill>
                  <a:schemeClr val="tx1"/>
                </a:solidFill>
                <a:latin typeface="+mj-ea"/>
                <a:ea typeface="+mj-ea"/>
              </a:rPr>
              <a:t>”参数选项为一个复选框，决定如何测量信号的星座图，有</a:t>
            </a:r>
            <a:r>
              <a:rPr lang="en-US" altLang="zh-CN" b="0" dirty="0" err="1">
                <a:solidFill>
                  <a:schemeClr val="tx1"/>
                </a:solidFill>
                <a:latin typeface="+mj-ea"/>
                <a:ea typeface="+mj-ea"/>
              </a:rPr>
              <a:t>Min.distance</a:t>
            </a:r>
            <a:r>
              <a:rPr lang="en-US" altLang="zh-CN" b="0" dirty="0">
                <a:solidFill>
                  <a:schemeClr val="tx1"/>
                </a:solidFill>
                <a:latin typeface="+mj-ea"/>
                <a:ea typeface="+mj-ea"/>
              </a:rPr>
              <a:t> between symbols</a:t>
            </a:r>
            <a:r>
              <a:rPr lang="zh-CN" altLang="zh-CN" b="0" dirty="0">
                <a:solidFill>
                  <a:schemeClr val="tx1"/>
                </a:solidFill>
                <a:latin typeface="+mj-ea"/>
                <a:ea typeface="+mj-ea"/>
              </a:rPr>
              <a:t>、</a:t>
            </a:r>
            <a:r>
              <a:rPr lang="en-US" altLang="zh-CN" b="0" dirty="0">
                <a:solidFill>
                  <a:schemeClr val="tx1"/>
                </a:solidFill>
                <a:latin typeface="+mj-ea"/>
                <a:ea typeface="+mj-ea"/>
              </a:rPr>
              <a:t>Average Power</a:t>
            </a:r>
            <a:r>
              <a:rPr lang="zh-CN" altLang="zh-CN" b="0" dirty="0">
                <a:solidFill>
                  <a:schemeClr val="tx1"/>
                </a:solidFill>
                <a:latin typeface="+mj-ea"/>
                <a:ea typeface="+mj-ea"/>
              </a:rPr>
              <a:t>和</a:t>
            </a:r>
            <a:r>
              <a:rPr lang="en-US" altLang="zh-CN" b="0" dirty="0">
                <a:solidFill>
                  <a:schemeClr val="tx1"/>
                </a:solidFill>
                <a:latin typeface="+mj-ea"/>
                <a:ea typeface="+mj-ea"/>
              </a:rPr>
              <a:t>Peak Power</a:t>
            </a:r>
            <a:r>
              <a:rPr lang="zh-CN" altLang="zh-CN" b="0" dirty="0">
                <a:solidFill>
                  <a:schemeClr val="tx1"/>
                </a:solidFill>
                <a:latin typeface="+mj-ea"/>
                <a:ea typeface="+mj-ea"/>
              </a:rPr>
              <a:t>等可选项。</a:t>
            </a:r>
          </a:p>
          <a:p>
            <a:pPr algn="l"/>
            <a:r>
              <a:rPr lang="zh-CN" altLang="zh-CN" b="0" dirty="0">
                <a:solidFill>
                  <a:schemeClr val="tx1"/>
                </a:solidFill>
                <a:latin typeface="+mj-ea"/>
                <a:ea typeface="+mj-ea"/>
              </a:rPr>
              <a:t>“</a:t>
            </a:r>
            <a:r>
              <a:rPr lang="en-US" altLang="zh-CN" b="0" dirty="0">
                <a:solidFill>
                  <a:schemeClr val="tx1"/>
                </a:solidFill>
                <a:latin typeface="+mj-ea"/>
                <a:ea typeface="+mj-ea"/>
              </a:rPr>
              <a:t>Minimum distance</a:t>
            </a:r>
            <a:r>
              <a:rPr lang="zh-CN" altLang="zh-CN" b="0" dirty="0">
                <a:solidFill>
                  <a:schemeClr val="tx1"/>
                </a:solidFill>
                <a:latin typeface="+mj-ea"/>
                <a:ea typeface="+mj-ea"/>
              </a:rPr>
              <a:t>”参数选项：表示星座图中两个距离最近点之间的距离。本项只有当“</a:t>
            </a:r>
            <a:r>
              <a:rPr lang="en-US" altLang="zh-CN" b="0" dirty="0">
                <a:solidFill>
                  <a:schemeClr val="tx1"/>
                </a:solidFill>
                <a:latin typeface="+mj-ea"/>
                <a:ea typeface="+mj-ea"/>
              </a:rPr>
              <a:t>Normalization method</a:t>
            </a:r>
            <a:r>
              <a:rPr lang="zh-CN" altLang="zh-CN" b="0" dirty="0">
                <a:solidFill>
                  <a:schemeClr val="tx1"/>
                </a:solidFill>
                <a:latin typeface="+mj-ea"/>
                <a:ea typeface="+mj-ea"/>
              </a:rPr>
              <a:t>”选为“</a:t>
            </a:r>
            <a:r>
              <a:rPr lang="en-US" altLang="zh-CN" b="0" dirty="0" err="1">
                <a:solidFill>
                  <a:schemeClr val="tx1"/>
                </a:solidFill>
                <a:latin typeface="+mj-ea"/>
                <a:ea typeface="+mj-ea"/>
              </a:rPr>
              <a:t>Min.distance</a:t>
            </a:r>
            <a:r>
              <a:rPr lang="en-US" altLang="zh-CN" b="0" dirty="0">
                <a:solidFill>
                  <a:schemeClr val="tx1"/>
                </a:solidFill>
                <a:latin typeface="+mj-ea"/>
                <a:ea typeface="+mj-ea"/>
              </a:rPr>
              <a:t> between symbols</a:t>
            </a:r>
            <a:r>
              <a:rPr lang="zh-CN" altLang="zh-CN" b="0" dirty="0">
                <a:solidFill>
                  <a:schemeClr val="tx1"/>
                </a:solidFill>
                <a:latin typeface="+mj-ea"/>
                <a:ea typeface="+mj-ea"/>
              </a:rPr>
              <a:t>”时才有效。</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M-PAM</a:t>
            </a:r>
            <a:r>
              <a:rPr lang="zh-CN" altLang="zh-CN" b="0" dirty="0">
                <a:solidFill>
                  <a:schemeClr val="tx1"/>
                </a:solidFill>
                <a:latin typeface="+mj-ea"/>
                <a:ea typeface="+mj-ea"/>
              </a:rPr>
              <a:t>调制模块模型，如图</a:t>
            </a:r>
            <a:r>
              <a:rPr lang="en-US" altLang="zh-CN" b="0" dirty="0">
                <a:solidFill>
                  <a:schemeClr val="tx1"/>
                </a:solidFill>
                <a:latin typeface="+mj-ea"/>
                <a:ea typeface="+mj-ea"/>
              </a:rPr>
              <a:t>11-112</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28713455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25" y="260648"/>
            <a:ext cx="3902075" cy="166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79512" y="959615"/>
            <a:ext cx="4572000" cy="1938992"/>
          </a:xfrm>
          <a:prstGeom prst="rect">
            <a:avLst/>
          </a:prstGeom>
        </p:spPr>
        <p:txBody>
          <a:bodyPr>
            <a:spAutoFit/>
          </a:bodyPr>
          <a:lstStyle/>
          <a:p>
            <a:pPr algn="l"/>
            <a:r>
              <a:rPr lang="zh-CN" altLang="zh-CN" b="0" dirty="0">
                <a:solidFill>
                  <a:schemeClr val="tx1"/>
                </a:solidFill>
                <a:latin typeface="+mj-ea"/>
                <a:ea typeface="+mj-ea"/>
              </a:rPr>
              <a:t>采用系统默认输入，设定“</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”参数选项值为</a:t>
            </a:r>
            <a:r>
              <a:rPr lang="en-US" altLang="zh-CN" b="0" dirty="0">
                <a:solidFill>
                  <a:schemeClr val="tx1"/>
                </a:solidFill>
                <a:latin typeface="+mj-ea"/>
                <a:ea typeface="+mj-ea"/>
              </a:rPr>
              <a:t>32</a:t>
            </a:r>
            <a:r>
              <a:rPr lang="zh-CN" altLang="zh-CN" b="0" dirty="0">
                <a:solidFill>
                  <a:schemeClr val="tx1"/>
                </a:solidFill>
                <a:latin typeface="+mj-ea"/>
                <a:ea typeface="+mj-ea"/>
              </a:rPr>
              <a:t>，“</a:t>
            </a:r>
            <a:r>
              <a:rPr lang="en-US" altLang="zh-CN" b="0" dirty="0">
                <a:solidFill>
                  <a:schemeClr val="tx1"/>
                </a:solidFill>
                <a:latin typeface="+mj-ea"/>
                <a:ea typeface="+mj-ea"/>
              </a:rPr>
              <a:t>Constellation ordering</a:t>
            </a:r>
            <a:r>
              <a:rPr lang="zh-CN" altLang="zh-CN" b="0" dirty="0">
                <a:solidFill>
                  <a:schemeClr val="tx1"/>
                </a:solidFill>
                <a:latin typeface="+mj-ea"/>
                <a:ea typeface="+mj-ea"/>
              </a:rPr>
              <a:t>”参数选项值为</a:t>
            </a:r>
            <a:r>
              <a:rPr lang="en-US" altLang="zh-CN" b="0" dirty="0">
                <a:solidFill>
                  <a:schemeClr val="tx1"/>
                </a:solidFill>
                <a:latin typeface="+mj-ea"/>
                <a:ea typeface="+mj-ea"/>
              </a:rPr>
              <a:t>Gray</a:t>
            </a:r>
            <a:r>
              <a:rPr lang="zh-CN" altLang="zh-CN" b="0" dirty="0">
                <a:solidFill>
                  <a:schemeClr val="tx1"/>
                </a:solidFill>
                <a:latin typeface="+mj-ea"/>
                <a:ea typeface="+mj-ea"/>
              </a:rPr>
              <a:t>，“</a:t>
            </a:r>
            <a:r>
              <a:rPr lang="en-US" altLang="zh-CN" b="0" dirty="0">
                <a:solidFill>
                  <a:schemeClr val="tx1"/>
                </a:solidFill>
                <a:latin typeface="+mj-ea"/>
                <a:ea typeface="+mj-ea"/>
              </a:rPr>
              <a:t>Input type</a:t>
            </a:r>
            <a:r>
              <a:rPr lang="zh-CN" altLang="zh-CN" b="0" dirty="0">
                <a:solidFill>
                  <a:schemeClr val="tx1"/>
                </a:solidFill>
                <a:latin typeface="+mj-ea"/>
                <a:ea typeface="+mj-ea"/>
              </a:rPr>
              <a:t>”参数选项为</a:t>
            </a:r>
            <a:r>
              <a:rPr lang="en-US" altLang="zh-CN" b="0" dirty="0">
                <a:solidFill>
                  <a:schemeClr val="tx1"/>
                </a:solidFill>
                <a:latin typeface="+mj-ea"/>
                <a:ea typeface="+mj-ea"/>
              </a:rPr>
              <a:t>Integer</a:t>
            </a:r>
            <a:r>
              <a:rPr lang="zh-CN" altLang="zh-CN" b="0" dirty="0">
                <a:solidFill>
                  <a:schemeClr val="tx1"/>
                </a:solidFill>
                <a:latin typeface="+mj-ea"/>
                <a:ea typeface="+mj-ea"/>
              </a:rPr>
              <a:t>，运行仿真文件，输出结果实部图形如图</a:t>
            </a:r>
            <a:r>
              <a:rPr lang="en-US" altLang="zh-CN" b="0" dirty="0">
                <a:solidFill>
                  <a:schemeClr val="tx1"/>
                </a:solidFill>
                <a:latin typeface="+mj-ea"/>
                <a:ea typeface="+mj-ea"/>
              </a:rPr>
              <a:t>11-113</a:t>
            </a:r>
            <a:r>
              <a:rPr lang="zh-CN" altLang="zh-CN" b="0" dirty="0">
                <a:solidFill>
                  <a:schemeClr val="tx1"/>
                </a:solidFill>
                <a:latin typeface="+mj-ea"/>
                <a:ea typeface="+mj-ea"/>
              </a:rPr>
              <a:t>所示。</a:t>
            </a:r>
          </a:p>
        </p:txBody>
      </p:sp>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047" y="2780928"/>
            <a:ext cx="3771900" cy="241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9512" y="3000345"/>
            <a:ext cx="4288866" cy="400110"/>
          </a:xfrm>
          <a:prstGeom prst="rect">
            <a:avLst/>
          </a:prstGeom>
        </p:spPr>
        <p:txBody>
          <a:bodyPr wrap="none">
            <a:spAutoFit/>
          </a:bodyPr>
          <a:lstStyle/>
          <a:p>
            <a:pPr algn="l"/>
            <a:r>
              <a:rPr lang="zh-CN" altLang="zh-CN" b="0" dirty="0">
                <a:solidFill>
                  <a:schemeClr val="tx1"/>
                </a:solidFill>
                <a:latin typeface="+mj-ea"/>
                <a:ea typeface="+mj-ea"/>
              </a:rPr>
              <a:t>输出结果虚部图形如图</a:t>
            </a:r>
            <a:r>
              <a:rPr lang="en-US" altLang="zh-CN" b="0" dirty="0">
                <a:solidFill>
                  <a:schemeClr val="tx1"/>
                </a:solidFill>
                <a:latin typeface="+mj-ea"/>
                <a:ea typeface="+mj-ea"/>
              </a:rPr>
              <a:t>11-114</a:t>
            </a:r>
            <a:r>
              <a:rPr lang="zh-CN" altLang="zh-CN" b="0" dirty="0">
                <a:solidFill>
                  <a:schemeClr val="tx1"/>
                </a:solidFill>
                <a:latin typeface="+mj-ea"/>
                <a:ea typeface="+mj-ea"/>
              </a:rPr>
              <a:t>所示。</a:t>
            </a:r>
          </a:p>
        </p:txBody>
      </p:sp>
      <p:pic>
        <p:nvPicPr>
          <p:cNvPr id="809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72" y="3573016"/>
            <a:ext cx="4144963" cy="2636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13455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327" y="980728"/>
            <a:ext cx="8784976" cy="4401205"/>
          </a:xfrm>
          <a:prstGeom prst="rect">
            <a:avLst/>
          </a:prstGeom>
        </p:spPr>
        <p:txBody>
          <a:bodyPr wrap="square">
            <a:spAutoFit/>
          </a:bodyPr>
          <a:lstStyle/>
          <a:p>
            <a:pPr algn="l"/>
            <a:r>
              <a:rPr lang="zh-CN" altLang="zh-CN" b="0" dirty="0">
                <a:solidFill>
                  <a:schemeClr val="tx1"/>
                </a:solidFill>
                <a:latin typeface="+mj-ea"/>
                <a:ea typeface="+mj-ea"/>
              </a:rPr>
              <a:t>（</a:t>
            </a:r>
            <a:r>
              <a:rPr lang="en-US" altLang="zh-CN" b="0" dirty="0">
                <a:solidFill>
                  <a:schemeClr val="tx1"/>
                </a:solidFill>
                <a:latin typeface="+mj-ea"/>
                <a:ea typeface="+mj-ea"/>
              </a:rPr>
              <a:t>6</a:t>
            </a:r>
            <a:r>
              <a:rPr lang="zh-CN" altLang="zh-CN" b="0" dirty="0">
                <a:solidFill>
                  <a:schemeClr val="tx1"/>
                </a:solidFill>
                <a:latin typeface="+mj-ea"/>
                <a:ea typeface="+mj-ea"/>
              </a:rPr>
              <a:t>）</a:t>
            </a:r>
            <a:r>
              <a:rPr lang="en-US" altLang="zh-CN" b="0" dirty="0">
                <a:solidFill>
                  <a:schemeClr val="tx1"/>
                </a:solidFill>
                <a:latin typeface="+mj-ea"/>
                <a:ea typeface="+mj-ea"/>
              </a:rPr>
              <a:t>M-PAM</a:t>
            </a:r>
            <a:r>
              <a:rPr lang="zh-CN" altLang="zh-CN" b="0" dirty="0">
                <a:solidFill>
                  <a:schemeClr val="tx1"/>
                </a:solidFill>
                <a:latin typeface="+mj-ea"/>
                <a:ea typeface="+mj-ea"/>
              </a:rPr>
              <a:t>解调</a:t>
            </a:r>
          </a:p>
          <a:p>
            <a:pPr algn="l"/>
            <a:r>
              <a:rPr lang="en-US" altLang="zh-CN" b="0" dirty="0">
                <a:solidFill>
                  <a:schemeClr val="tx1"/>
                </a:solidFill>
                <a:latin typeface="+mj-ea"/>
                <a:ea typeface="+mj-ea"/>
              </a:rPr>
              <a:t>	M-PAM Modulator Baseband</a:t>
            </a:r>
            <a:r>
              <a:rPr lang="zh-CN" altLang="zh-CN" b="0" dirty="0">
                <a:solidFill>
                  <a:schemeClr val="tx1"/>
                </a:solidFill>
                <a:latin typeface="+mj-ea"/>
                <a:ea typeface="+mj-ea"/>
              </a:rPr>
              <a:t>称为</a:t>
            </a:r>
            <a:r>
              <a:rPr lang="en-US" altLang="zh-CN" b="0" dirty="0">
                <a:solidFill>
                  <a:schemeClr val="tx1"/>
                </a:solidFill>
                <a:latin typeface="+mj-ea"/>
                <a:ea typeface="+mj-ea"/>
              </a:rPr>
              <a:t>M</a:t>
            </a:r>
            <a:r>
              <a:rPr lang="zh-CN" altLang="zh-CN" b="0" dirty="0">
                <a:solidFill>
                  <a:schemeClr val="tx1"/>
                </a:solidFill>
                <a:latin typeface="+mj-ea"/>
                <a:ea typeface="+mj-ea"/>
              </a:rPr>
              <a:t>相基带幅度调制模块，该模块用于基带</a:t>
            </a:r>
            <a:r>
              <a:rPr lang="en-US" altLang="zh-CN" b="0" dirty="0">
                <a:solidFill>
                  <a:schemeClr val="tx1"/>
                </a:solidFill>
                <a:latin typeface="+mj-ea"/>
                <a:ea typeface="+mj-ea"/>
              </a:rPr>
              <a:t>M</a:t>
            </a:r>
            <a:r>
              <a:rPr lang="zh-CN" altLang="zh-CN" b="0" dirty="0">
                <a:solidFill>
                  <a:schemeClr val="tx1"/>
                </a:solidFill>
                <a:latin typeface="+mj-ea"/>
                <a:ea typeface="+mj-ea"/>
              </a:rPr>
              <a:t>元脉冲的幅度调制。模块的输出为基带形式的已调制的信号。</a:t>
            </a:r>
          </a:p>
          <a:p>
            <a:pPr algn="l"/>
            <a:r>
              <a:rPr lang="zh-CN" altLang="zh-CN" b="0" dirty="0">
                <a:solidFill>
                  <a:schemeClr val="tx1"/>
                </a:solidFill>
                <a:latin typeface="+mj-ea"/>
                <a:ea typeface="+mj-ea"/>
              </a:rPr>
              <a:t>模块中“</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”项参数</a:t>
            </a:r>
            <a:r>
              <a:rPr lang="en-US" altLang="zh-CN" b="0" dirty="0">
                <a:solidFill>
                  <a:schemeClr val="tx1"/>
                </a:solidFill>
                <a:latin typeface="+mj-ea"/>
                <a:ea typeface="+mj-ea"/>
              </a:rPr>
              <a:t>M</a:t>
            </a:r>
            <a:r>
              <a:rPr lang="zh-CN" altLang="zh-CN" b="0" dirty="0">
                <a:solidFill>
                  <a:schemeClr val="tx1"/>
                </a:solidFill>
                <a:latin typeface="+mj-ea"/>
                <a:ea typeface="+mj-ea"/>
              </a:rPr>
              <a:t>为信号的星座图的点数，而且必须是整数。</a:t>
            </a:r>
          </a:p>
          <a:p>
            <a:pPr algn="l"/>
            <a:r>
              <a:rPr lang="zh-CN" altLang="zh-CN" b="0" dirty="0">
                <a:solidFill>
                  <a:schemeClr val="tx1"/>
                </a:solidFill>
                <a:latin typeface="+mj-ea"/>
                <a:ea typeface="+mj-ea"/>
              </a:rPr>
              <a:t>模块的输入和输出为离散信号。</a:t>
            </a:r>
          </a:p>
          <a:p>
            <a:pPr algn="l"/>
            <a:r>
              <a:rPr lang="zh-CN" altLang="zh-CN" b="0" dirty="0">
                <a:solidFill>
                  <a:schemeClr val="tx1"/>
                </a:solidFill>
                <a:latin typeface="+mj-ea"/>
                <a:ea typeface="+mj-ea"/>
              </a:rPr>
              <a:t>模块使用默认的星座图映射方式，将位于</a:t>
            </a:r>
            <a:r>
              <a:rPr lang="en-US" altLang="zh-CN" b="0" dirty="0">
                <a:solidFill>
                  <a:schemeClr val="tx1"/>
                </a:solidFill>
                <a:latin typeface="+mj-ea"/>
                <a:ea typeface="+mj-ea"/>
              </a:rPr>
              <a:t>0~</a:t>
            </a:r>
            <a:r>
              <a:rPr lang="zh-CN" altLang="zh-CN" b="0" dirty="0">
                <a:solidFill>
                  <a:schemeClr val="tx1"/>
                </a:solidFill>
                <a:latin typeface="+mj-ea"/>
                <a:ea typeface="+mj-ea"/>
              </a:rPr>
              <a:t>（</a:t>
            </a:r>
            <a:r>
              <a:rPr lang="en-US" altLang="zh-CN" b="0" dirty="0">
                <a:solidFill>
                  <a:schemeClr val="tx1"/>
                </a:solidFill>
                <a:latin typeface="+mj-ea"/>
                <a:ea typeface="+mj-ea"/>
              </a:rPr>
              <a:t>M-1</a:t>
            </a:r>
            <a:r>
              <a:rPr lang="zh-CN" altLang="zh-CN" b="0" dirty="0">
                <a:solidFill>
                  <a:schemeClr val="tx1"/>
                </a:solidFill>
                <a:latin typeface="+mj-ea"/>
                <a:ea typeface="+mj-ea"/>
              </a:rPr>
              <a:t>）的整数</a:t>
            </a:r>
            <a:r>
              <a:rPr lang="en-US" altLang="zh-CN" b="0" dirty="0">
                <a:solidFill>
                  <a:schemeClr val="tx1"/>
                </a:solidFill>
                <a:latin typeface="+mj-ea"/>
                <a:ea typeface="+mj-ea"/>
              </a:rPr>
              <a:t>X</a:t>
            </a:r>
            <a:r>
              <a:rPr lang="zh-CN" altLang="zh-CN" b="0" dirty="0">
                <a:solidFill>
                  <a:schemeClr val="tx1"/>
                </a:solidFill>
                <a:latin typeface="+mj-ea"/>
                <a:ea typeface="+mj-ea"/>
              </a:rPr>
              <a:t>映射为复数值（</a:t>
            </a:r>
            <a:r>
              <a:rPr lang="en-US" altLang="zh-CN" b="0" dirty="0">
                <a:solidFill>
                  <a:schemeClr val="tx1"/>
                </a:solidFill>
                <a:latin typeface="+mj-ea"/>
                <a:ea typeface="+mj-ea"/>
              </a:rPr>
              <a:t>2X-M+1</a:t>
            </a:r>
            <a:r>
              <a:rPr lang="zh-CN" altLang="zh-CN" b="0" dirty="0">
                <a:solidFill>
                  <a:schemeClr val="tx1"/>
                </a:solidFill>
                <a:latin typeface="+mj-ea"/>
                <a:ea typeface="+mj-ea"/>
              </a:rPr>
              <a:t>）。 “</a:t>
            </a:r>
            <a:r>
              <a:rPr lang="en-US" altLang="zh-CN" b="0" dirty="0">
                <a:solidFill>
                  <a:schemeClr val="tx1"/>
                </a:solidFill>
                <a:latin typeface="+mj-ea"/>
                <a:ea typeface="+mj-ea"/>
              </a:rPr>
              <a:t>Output type</a:t>
            </a:r>
            <a:r>
              <a:rPr lang="zh-CN" altLang="zh-CN" b="0" dirty="0">
                <a:solidFill>
                  <a:schemeClr val="tx1"/>
                </a:solidFill>
                <a:latin typeface="+mj-ea"/>
                <a:ea typeface="+mj-ea"/>
              </a:rPr>
              <a:t>”项决定模块式接收</a:t>
            </a:r>
            <a:r>
              <a:rPr lang="en-US" altLang="zh-CN" b="0" dirty="0">
                <a:solidFill>
                  <a:schemeClr val="tx1"/>
                </a:solidFill>
                <a:latin typeface="+mj-ea"/>
                <a:ea typeface="+mj-ea"/>
              </a:rPr>
              <a:t>0</a:t>
            </a:r>
            <a:r>
              <a:rPr lang="zh-CN" altLang="zh-CN" b="0" dirty="0">
                <a:solidFill>
                  <a:schemeClr val="tx1"/>
                </a:solidFill>
                <a:latin typeface="+mj-ea"/>
                <a:ea typeface="+mj-ea"/>
              </a:rPr>
              <a:t>到</a:t>
            </a:r>
            <a:r>
              <a:rPr lang="en-US" altLang="zh-CN" b="0" dirty="0">
                <a:solidFill>
                  <a:schemeClr val="tx1"/>
                </a:solidFill>
                <a:latin typeface="+mj-ea"/>
                <a:ea typeface="+mj-ea"/>
              </a:rPr>
              <a:t>M-1</a:t>
            </a:r>
            <a:r>
              <a:rPr lang="zh-CN" altLang="zh-CN" b="0" dirty="0">
                <a:solidFill>
                  <a:schemeClr val="tx1"/>
                </a:solidFill>
                <a:latin typeface="+mj-ea"/>
                <a:ea typeface="+mj-ea"/>
              </a:rPr>
              <a:t>之间的整数，还是二进制形式的整数。</a:t>
            </a:r>
          </a:p>
          <a:p>
            <a:pPr algn="l"/>
            <a:r>
              <a:rPr lang="zh-CN" altLang="zh-CN" b="0" dirty="0">
                <a:solidFill>
                  <a:schemeClr val="tx1"/>
                </a:solidFill>
                <a:latin typeface="+mj-ea"/>
                <a:ea typeface="+mj-ea"/>
              </a:rPr>
              <a:t>如果“</a:t>
            </a:r>
            <a:r>
              <a:rPr lang="en-US" altLang="zh-CN" b="0" dirty="0">
                <a:solidFill>
                  <a:schemeClr val="tx1"/>
                </a:solidFill>
                <a:latin typeface="+mj-ea"/>
                <a:ea typeface="+mj-ea"/>
              </a:rPr>
              <a:t>Output type</a:t>
            </a:r>
            <a:r>
              <a:rPr lang="zh-CN" altLang="zh-CN" b="0" dirty="0">
                <a:solidFill>
                  <a:schemeClr val="tx1"/>
                </a:solidFill>
                <a:latin typeface="+mj-ea"/>
                <a:ea typeface="+mj-ea"/>
              </a:rPr>
              <a:t>”选项为</a:t>
            </a:r>
            <a:r>
              <a:rPr lang="en-US" altLang="zh-CN" b="0" dirty="0">
                <a:solidFill>
                  <a:schemeClr val="tx1"/>
                </a:solidFill>
                <a:latin typeface="+mj-ea"/>
                <a:ea typeface="+mj-ea"/>
              </a:rPr>
              <a:t>Integer</a:t>
            </a:r>
            <a:r>
              <a:rPr lang="zh-CN" altLang="zh-CN" b="0" dirty="0">
                <a:solidFill>
                  <a:schemeClr val="tx1"/>
                </a:solidFill>
                <a:latin typeface="+mj-ea"/>
                <a:ea typeface="+mj-ea"/>
              </a:rPr>
              <a:t>，那么模块接受整数输入，输入可以是标量，也可以是基于帧的列向量。如果“</a:t>
            </a:r>
            <a:r>
              <a:rPr lang="en-US" altLang="zh-CN" b="0" dirty="0">
                <a:solidFill>
                  <a:schemeClr val="tx1"/>
                </a:solidFill>
                <a:latin typeface="+mj-ea"/>
                <a:ea typeface="+mj-ea"/>
              </a:rPr>
              <a:t>Output type</a:t>
            </a:r>
            <a:r>
              <a:rPr lang="zh-CN" altLang="zh-CN" b="0" dirty="0">
                <a:solidFill>
                  <a:schemeClr val="tx1"/>
                </a:solidFill>
                <a:latin typeface="+mj-ea"/>
                <a:ea typeface="+mj-ea"/>
              </a:rPr>
              <a:t>”选项为</a:t>
            </a:r>
            <a:r>
              <a:rPr lang="en-US" altLang="zh-CN" b="0" dirty="0">
                <a:solidFill>
                  <a:schemeClr val="tx1"/>
                </a:solidFill>
                <a:latin typeface="+mj-ea"/>
                <a:ea typeface="+mj-ea"/>
              </a:rPr>
              <a:t>Bit</a:t>
            </a:r>
            <a:r>
              <a:rPr lang="zh-CN" altLang="zh-CN" b="0" dirty="0">
                <a:solidFill>
                  <a:schemeClr val="tx1"/>
                </a:solidFill>
                <a:latin typeface="+mj-ea"/>
                <a:ea typeface="+mj-ea"/>
              </a:rPr>
              <a:t>，那么模块接受</a:t>
            </a:r>
            <a:r>
              <a:rPr lang="en-US" altLang="zh-CN" b="0" dirty="0">
                <a:solidFill>
                  <a:schemeClr val="tx1"/>
                </a:solidFill>
                <a:latin typeface="+mj-ea"/>
                <a:ea typeface="+mj-ea"/>
              </a:rPr>
              <a:t>K</a:t>
            </a:r>
            <a:r>
              <a:rPr lang="zh-CN" altLang="zh-CN" b="0" dirty="0">
                <a:solidFill>
                  <a:schemeClr val="tx1"/>
                </a:solidFill>
                <a:latin typeface="+mj-ea"/>
                <a:ea typeface="+mj-ea"/>
              </a:rPr>
              <a:t>比特的组称为二进制字。输入可以是长度为</a:t>
            </a:r>
            <a:r>
              <a:rPr lang="en-US" altLang="zh-CN" b="0" dirty="0">
                <a:solidFill>
                  <a:schemeClr val="tx1"/>
                </a:solidFill>
                <a:latin typeface="+mj-ea"/>
                <a:ea typeface="+mj-ea"/>
              </a:rPr>
              <a:t>K</a:t>
            </a:r>
            <a:r>
              <a:rPr lang="zh-CN" altLang="zh-CN" b="0" dirty="0">
                <a:solidFill>
                  <a:schemeClr val="tx1"/>
                </a:solidFill>
                <a:latin typeface="+mj-ea"/>
                <a:ea typeface="+mj-ea"/>
              </a:rPr>
              <a:t>得到的列向量或者为基于帧的列向量（长度为</a:t>
            </a:r>
            <a:r>
              <a:rPr lang="en-US" altLang="zh-CN" b="0" dirty="0">
                <a:solidFill>
                  <a:schemeClr val="tx1"/>
                </a:solidFill>
                <a:latin typeface="+mj-ea"/>
                <a:ea typeface="+mj-ea"/>
              </a:rPr>
              <a:t>K</a:t>
            </a:r>
            <a:r>
              <a:rPr lang="zh-CN" altLang="zh-CN" b="0" dirty="0">
                <a:solidFill>
                  <a:schemeClr val="tx1"/>
                </a:solidFill>
                <a:latin typeface="+mj-ea"/>
                <a:ea typeface="+mj-ea"/>
              </a:rPr>
              <a:t>的整数倍）。</a:t>
            </a:r>
          </a:p>
          <a:p>
            <a:pPr algn="l"/>
            <a:r>
              <a:rPr lang="en-US" altLang="zh-CN" b="0" dirty="0">
                <a:solidFill>
                  <a:schemeClr val="tx1"/>
                </a:solidFill>
                <a:latin typeface="+mj-ea"/>
                <a:ea typeface="+mj-ea"/>
              </a:rPr>
              <a:t>Simulink</a:t>
            </a:r>
            <a:r>
              <a:rPr lang="zh-CN" altLang="zh-CN" b="0" dirty="0">
                <a:solidFill>
                  <a:schemeClr val="tx1"/>
                </a:solidFill>
                <a:latin typeface="+mj-ea"/>
                <a:ea typeface="+mj-ea"/>
              </a:rPr>
              <a:t>中</a:t>
            </a:r>
            <a:r>
              <a:rPr lang="en-US" altLang="zh-CN" b="0" dirty="0">
                <a:solidFill>
                  <a:schemeClr val="tx1"/>
                </a:solidFill>
                <a:latin typeface="+mj-ea"/>
                <a:ea typeface="+mj-ea"/>
              </a:rPr>
              <a:t>M-PAM</a:t>
            </a:r>
            <a:r>
              <a:rPr lang="zh-CN" altLang="zh-CN" b="0" dirty="0">
                <a:solidFill>
                  <a:schemeClr val="tx1"/>
                </a:solidFill>
                <a:latin typeface="+mj-ea"/>
                <a:ea typeface="+mj-ea"/>
              </a:rPr>
              <a:t>解调模块如图</a:t>
            </a:r>
            <a:r>
              <a:rPr lang="en-US" altLang="zh-CN" b="0" dirty="0">
                <a:solidFill>
                  <a:schemeClr val="tx1"/>
                </a:solidFill>
                <a:latin typeface="+mj-ea"/>
                <a:ea typeface="+mj-ea"/>
              </a:rPr>
              <a:t>11-115</a:t>
            </a:r>
            <a:r>
              <a:rPr lang="zh-CN" altLang="zh-CN" b="0" dirty="0">
                <a:solidFill>
                  <a:schemeClr val="tx1"/>
                </a:solidFill>
                <a:latin typeface="+mj-ea"/>
                <a:ea typeface="+mj-ea"/>
              </a:rPr>
              <a:t>所示。</a:t>
            </a:r>
          </a:p>
          <a:p>
            <a:pPr algn="l"/>
            <a:r>
              <a:rPr lang="zh-CN" altLang="zh-CN" b="0" dirty="0">
                <a:solidFill>
                  <a:schemeClr val="tx1"/>
                </a:solidFill>
                <a:latin typeface="+mj-ea"/>
                <a:ea typeface="+mj-ea"/>
              </a:rPr>
              <a:t>双击</a:t>
            </a:r>
            <a:r>
              <a:rPr lang="en-US" altLang="zh-CN" b="0" dirty="0">
                <a:solidFill>
                  <a:schemeClr val="tx1"/>
                </a:solidFill>
                <a:latin typeface="+mj-ea"/>
                <a:ea typeface="+mj-ea"/>
              </a:rPr>
              <a:t>M-PAM</a:t>
            </a:r>
            <a:r>
              <a:rPr lang="zh-CN" altLang="zh-CN" b="0" dirty="0">
                <a:solidFill>
                  <a:schemeClr val="tx1"/>
                </a:solidFill>
                <a:latin typeface="+mj-ea"/>
                <a:ea typeface="+mj-ea"/>
              </a:rPr>
              <a:t>解调模块，弹出属性设置菜单，如图</a:t>
            </a:r>
            <a:r>
              <a:rPr lang="en-US" altLang="zh-CN" b="0" dirty="0">
                <a:solidFill>
                  <a:schemeClr val="tx1"/>
                </a:solidFill>
                <a:latin typeface="+mj-ea"/>
                <a:ea typeface="+mj-ea"/>
              </a:rPr>
              <a:t>11-116</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402139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836712"/>
            <a:ext cx="6386513" cy="2995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393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874" y="908720"/>
            <a:ext cx="8712968" cy="4401205"/>
          </a:xfrm>
          <a:prstGeom prst="rect">
            <a:avLst/>
          </a:prstGeom>
        </p:spPr>
        <p:txBody>
          <a:bodyPr wrap="square">
            <a:spAutoFit/>
          </a:bodyPr>
          <a:lstStyle/>
          <a:p>
            <a:pPr algn="l"/>
            <a:r>
              <a:rPr lang="zh-CN" altLang="zh-CN" b="0" dirty="0">
                <a:solidFill>
                  <a:schemeClr val="tx1"/>
                </a:solidFill>
                <a:latin typeface="+mj-ea"/>
                <a:ea typeface="+mj-ea"/>
              </a:rPr>
              <a:t>如图</a:t>
            </a:r>
            <a:r>
              <a:rPr lang="en-US" altLang="zh-CN" b="0" dirty="0">
                <a:solidFill>
                  <a:schemeClr val="tx1"/>
                </a:solidFill>
                <a:latin typeface="+mj-ea"/>
                <a:ea typeface="+mj-ea"/>
              </a:rPr>
              <a:t>11-116</a:t>
            </a:r>
            <a:r>
              <a:rPr lang="zh-CN" altLang="zh-CN" b="0" dirty="0">
                <a:solidFill>
                  <a:schemeClr val="tx1"/>
                </a:solidFill>
                <a:latin typeface="+mj-ea"/>
                <a:ea typeface="+mj-ea"/>
              </a:rPr>
              <a:t>所示，</a:t>
            </a:r>
          </a:p>
          <a:p>
            <a:pPr algn="l"/>
            <a:r>
              <a:rPr lang="en-US" altLang="zh-CN" b="0" dirty="0">
                <a:solidFill>
                  <a:schemeClr val="tx1"/>
                </a:solidFill>
                <a:latin typeface="+mj-ea"/>
                <a:ea typeface="+mj-ea"/>
              </a:rPr>
              <a:t>	</a:t>
            </a:r>
            <a:r>
              <a:rPr lang="zh-CN" altLang="zh-CN" b="0" dirty="0">
                <a:solidFill>
                  <a:schemeClr val="tx1"/>
                </a:solidFill>
                <a:latin typeface="+mj-ea"/>
                <a:ea typeface="+mj-ea"/>
              </a:rPr>
              <a:t>“</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”参数选项：表示信号星座图的点数，</a:t>
            </a:r>
            <a:r>
              <a:rPr lang="en-US" altLang="zh-CN" b="0" dirty="0">
                <a:solidFill>
                  <a:schemeClr val="tx1"/>
                </a:solidFill>
                <a:latin typeface="+mj-ea"/>
                <a:ea typeface="+mj-ea"/>
              </a:rPr>
              <a:t>M</a:t>
            </a:r>
            <a:r>
              <a:rPr lang="zh-CN" altLang="zh-CN" b="0" dirty="0">
                <a:solidFill>
                  <a:schemeClr val="tx1"/>
                </a:solidFill>
                <a:latin typeface="+mj-ea"/>
                <a:ea typeface="+mj-ea"/>
              </a:rPr>
              <a:t>必须为一个偶数。</a:t>
            </a:r>
          </a:p>
          <a:p>
            <a:pPr algn="l"/>
            <a:r>
              <a:rPr lang="zh-CN" altLang="zh-CN" b="0" dirty="0">
                <a:solidFill>
                  <a:schemeClr val="tx1"/>
                </a:solidFill>
                <a:latin typeface="+mj-ea"/>
                <a:ea typeface="+mj-ea"/>
              </a:rPr>
              <a:t>“</a:t>
            </a:r>
            <a:r>
              <a:rPr lang="en-US" altLang="zh-CN" b="0" dirty="0">
                <a:solidFill>
                  <a:schemeClr val="tx1"/>
                </a:solidFill>
                <a:latin typeface="+mj-ea"/>
                <a:ea typeface="+mj-ea"/>
              </a:rPr>
              <a:t>Output type</a:t>
            </a:r>
            <a:r>
              <a:rPr lang="zh-CN" altLang="zh-CN" b="0" dirty="0">
                <a:solidFill>
                  <a:schemeClr val="tx1"/>
                </a:solidFill>
                <a:latin typeface="+mj-ea"/>
                <a:ea typeface="+mj-ea"/>
              </a:rPr>
              <a:t>”参数选项：表示输入由整数组成还是由位组组成。</a:t>
            </a:r>
          </a:p>
          <a:p>
            <a:pPr algn="l"/>
            <a:r>
              <a:rPr lang="zh-CN" altLang="zh-CN" b="0" dirty="0">
                <a:solidFill>
                  <a:schemeClr val="tx1"/>
                </a:solidFill>
                <a:latin typeface="+mj-ea"/>
                <a:ea typeface="+mj-ea"/>
              </a:rPr>
              <a:t>“</a:t>
            </a:r>
            <a:r>
              <a:rPr lang="en-US" altLang="zh-CN" b="0" dirty="0">
                <a:solidFill>
                  <a:schemeClr val="tx1"/>
                </a:solidFill>
                <a:latin typeface="+mj-ea"/>
                <a:ea typeface="+mj-ea"/>
              </a:rPr>
              <a:t>Constellation ordering</a:t>
            </a:r>
            <a:r>
              <a:rPr lang="zh-CN" altLang="zh-CN" b="0" dirty="0">
                <a:solidFill>
                  <a:schemeClr val="tx1"/>
                </a:solidFill>
                <a:latin typeface="+mj-ea"/>
                <a:ea typeface="+mj-ea"/>
              </a:rPr>
              <a:t>”参数选项：星座图编码方式。如果改为</a:t>
            </a:r>
            <a:r>
              <a:rPr lang="en-US" altLang="zh-CN" b="0" dirty="0">
                <a:solidFill>
                  <a:schemeClr val="tx1"/>
                </a:solidFill>
                <a:latin typeface="+mj-ea"/>
                <a:ea typeface="+mj-ea"/>
              </a:rPr>
              <a:t>Binary</a:t>
            </a:r>
            <a:r>
              <a:rPr lang="zh-CN" altLang="zh-CN" b="0" dirty="0">
                <a:solidFill>
                  <a:schemeClr val="tx1"/>
                </a:solidFill>
                <a:latin typeface="+mj-ea"/>
                <a:ea typeface="+mj-ea"/>
              </a:rPr>
              <a:t>，</a:t>
            </a:r>
            <a:r>
              <a:rPr lang="en-US" altLang="zh-CN" b="0" dirty="0">
                <a:solidFill>
                  <a:schemeClr val="tx1"/>
                </a:solidFill>
                <a:latin typeface="+mj-ea"/>
                <a:ea typeface="+mj-ea"/>
              </a:rPr>
              <a:t>MATLAB</a:t>
            </a:r>
            <a:r>
              <a:rPr lang="zh-CN" altLang="zh-CN" b="0" dirty="0">
                <a:solidFill>
                  <a:schemeClr val="tx1"/>
                </a:solidFill>
                <a:latin typeface="+mj-ea"/>
                <a:ea typeface="+mj-ea"/>
              </a:rPr>
              <a:t>把输入的</a:t>
            </a:r>
            <a:r>
              <a:rPr lang="en-US" altLang="zh-CN" b="0" dirty="0">
                <a:solidFill>
                  <a:schemeClr val="tx1"/>
                </a:solidFill>
                <a:latin typeface="+mj-ea"/>
                <a:ea typeface="+mj-ea"/>
              </a:rPr>
              <a:t>K</a:t>
            </a:r>
            <a:r>
              <a:rPr lang="zh-CN" altLang="zh-CN" b="0" dirty="0">
                <a:solidFill>
                  <a:schemeClr val="tx1"/>
                </a:solidFill>
                <a:latin typeface="+mj-ea"/>
                <a:ea typeface="+mj-ea"/>
              </a:rPr>
              <a:t>个二进制符号当作一个自然二进制序列；如果该项为</a:t>
            </a:r>
            <a:r>
              <a:rPr lang="en-US" altLang="zh-CN" b="0" dirty="0">
                <a:solidFill>
                  <a:schemeClr val="tx1"/>
                </a:solidFill>
                <a:latin typeface="+mj-ea"/>
                <a:ea typeface="+mj-ea"/>
              </a:rPr>
              <a:t>Gray</a:t>
            </a:r>
            <a:r>
              <a:rPr lang="zh-CN" altLang="zh-CN" b="0" dirty="0">
                <a:solidFill>
                  <a:schemeClr val="tx1"/>
                </a:solidFill>
                <a:latin typeface="+mj-ea"/>
                <a:ea typeface="+mj-ea"/>
              </a:rPr>
              <a:t>，</a:t>
            </a:r>
            <a:r>
              <a:rPr lang="en-US" altLang="zh-CN" b="0" dirty="0">
                <a:solidFill>
                  <a:schemeClr val="tx1"/>
                </a:solidFill>
                <a:latin typeface="+mj-ea"/>
                <a:ea typeface="+mj-ea"/>
              </a:rPr>
              <a:t>MATLAB</a:t>
            </a:r>
            <a:r>
              <a:rPr lang="zh-CN" altLang="zh-CN" b="0" dirty="0">
                <a:solidFill>
                  <a:schemeClr val="tx1"/>
                </a:solidFill>
                <a:latin typeface="+mj-ea"/>
                <a:ea typeface="+mj-ea"/>
              </a:rPr>
              <a:t>把输入的</a:t>
            </a:r>
            <a:r>
              <a:rPr lang="en-US" altLang="zh-CN" b="0" dirty="0">
                <a:solidFill>
                  <a:schemeClr val="tx1"/>
                </a:solidFill>
                <a:latin typeface="+mj-ea"/>
                <a:ea typeface="+mj-ea"/>
              </a:rPr>
              <a:t>K</a:t>
            </a:r>
            <a:r>
              <a:rPr lang="zh-CN" altLang="zh-CN" b="0" dirty="0">
                <a:solidFill>
                  <a:schemeClr val="tx1"/>
                </a:solidFill>
                <a:latin typeface="+mj-ea"/>
                <a:ea typeface="+mj-ea"/>
              </a:rPr>
              <a:t>个二进制符号当作一个</a:t>
            </a:r>
            <a:r>
              <a:rPr lang="en-US" altLang="zh-CN" b="0" dirty="0">
                <a:solidFill>
                  <a:schemeClr val="tx1"/>
                </a:solidFill>
                <a:latin typeface="+mj-ea"/>
                <a:ea typeface="+mj-ea"/>
              </a:rPr>
              <a:t>Gray</a:t>
            </a:r>
            <a:r>
              <a:rPr lang="zh-CN" altLang="zh-CN" b="0" dirty="0">
                <a:solidFill>
                  <a:schemeClr val="tx1"/>
                </a:solidFill>
                <a:latin typeface="+mj-ea"/>
                <a:ea typeface="+mj-ea"/>
              </a:rPr>
              <a:t>码。</a:t>
            </a:r>
          </a:p>
          <a:p>
            <a:pPr algn="l"/>
            <a:r>
              <a:rPr lang="zh-CN" altLang="zh-CN" b="0" dirty="0">
                <a:solidFill>
                  <a:schemeClr val="tx1"/>
                </a:solidFill>
                <a:latin typeface="+mj-ea"/>
                <a:ea typeface="+mj-ea"/>
              </a:rPr>
              <a:t>“</a:t>
            </a:r>
            <a:r>
              <a:rPr lang="en-US" altLang="zh-CN" b="0" dirty="0">
                <a:solidFill>
                  <a:schemeClr val="tx1"/>
                </a:solidFill>
                <a:latin typeface="+mj-ea"/>
                <a:ea typeface="+mj-ea"/>
              </a:rPr>
              <a:t>Normalization method</a:t>
            </a:r>
            <a:r>
              <a:rPr lang="zh-CN" altLang="zh-CN" b="0" dirty="0">
                <a:solidFill>
                  <a:schemeClr val="tx1"/>
                </a:solidFill>
                <a:latin typeface="+mj-ea"/>
                <a:ea typeface="+mj-ea"/>
              </a:rPr>
              <a:t>”参数选项：“</a:t>
            </a:r>
            <a:r>
              <a:rPr lang="en-US" altLang="zh-CN" b="0" dirty="0">
                <a:solidFill>
                  <a:schemeClr val="tx1"/>
                </a:solidFill>
                <a:latin typeface="+mj-ea"/>
                <a:ea typeface="+mj-ea"/>
              </a:rPr>
              <a:t>Normalization method</a:t>
            </a:r>
            <a:r>
              <a:rPr lang="zh-CN" altLang="zh-CN" b="0" dirty="0">
                <a:solidFill>
                  <a:schemeClr val="tx1"/>
                </a:solidFill>
                <a:latin typeface="+mj-ea"/>
                <a:ea typeface="+mj-ea"/>
              </a:rPr>
              <a:t>”参数选项为一个复选框，决定如何测量信号的星座图，有</a:t>
            </a:r>
            <a:r>
              <a:rPr lang="en-US" altLang="zh-CN" b="0" dirty="0" err="1">
                <a:solidFill>
                  <a:schemeClr val="tx1"/>
                </a:solidFill>
                <a:latin typeface="+mj-ea"/>
                <a:ea typeface="+mj-ea"/>
              </a:rPr>
              <a:t>Min.distance</a:t>
            </a:r>
            <a:r>
              <a:rPr lang="en-US" altLang="zh-CN" b="0" dirty="0">
                <a:solidFill>
                  <a:schemeClr val="tx1"/>
                </a:solidFill>
                <a:latin typeface="+mj-ea"/>
                <a:ea typeface="+mj-ea"/>
              </a:rPr>
              <a:t> between symbols</a:t>
            </a:r>
            <a:r>
              <a:rPr lang="zh-CN" altLang="zh-CN" b="0" dirty="0">
                <a:solidFill>
                  <a:schemeClr val="tx1"/>
                </a:solidFill>
                <a:latin typeface="+mj-ea"/>
                <a:ea typeface="+mj-ea"/>
              </a:rPr>
              <a:t>、</a:t>
            </a:r>
            <a:r>
              <a:rPr lang="en-US" altLang="zh-CN" b="0" dirty="0">
                <a:solidFill>
                  <a:schemeClr val="tx1"/>
                </a:solidFill>
                <a:latin typeface="+mj-ea"/>
                <a:ea typeface="+mj-ea"/>
              </a:rPr>
              <a:t>Average Power</a:t>
            </a:r>
            <a:r>
              <a:rPr lang="zh-CN" altLang="zh-CN" b="0" dirty="0">
                <a:solidFill>
                  <a:schemeClr val="tx1"/>
                </a:solidFill>
                <a:latin typeface="+mj-ea"/>
                <a:ea typeface="+mj-ea"/>
              </a:rPr>
              <a:t>和</a:t>
            </a:r>
            <a:r>
              <a:rPr lang="en-US" altLang="zh-CN" b="0" dirty="0">
                <a:solidFill>
                  <a:schemeClr val="tx1"/>
                </a:solidFill>
                <a:latin typeface="+mj-ea"/>
                <a:ea typeface="+mj-ea"/>
              </a:rPr>
              <a:t>Peak Power</a:t>
            </a:r>
            <a:r>
              <a:rPr lang="zh-CN" altLang="zh-CN" b="0" dirty="0">
                <a:solidFill>
                  <a:schemeClr val="tx1"/>
                </a:solidFill>
                <a:latin typeface="+mj-ea"/>
                <a:ea typeface="+mj-ea"/>
              </a:rPr>
              <a:t>等可选项。</a:t>
            </a:r>
          </a:p>
          <a:p>
            <a:pPr algn="l"/>
            <a:r>
              <a:rPr lang="zh-CN" altLang="zh-CN" b="0" dirty="0">
                <a:solidFill>
                  <a:schemeClr val="tx1"/>
                </a:solidFill>
                <a:latin typeface="+mj-ea"/>
                <a:ea typeface="+mj-ea"/>
              </a:rPr>
              <a:t>“</a:t>
            </a:r>
            <a:r>
              <a:rPr lang="en-US" altLang="zh-CN" b="0" dirty="0">
                <a:solidFill>
                  <a:schemeClr val="tx1"/>
                </a:solidFill>
                <a:latin typeface="+mj-ea"/>
                <a:ea typeface="+mj-ea"/>
              </a:rPr>
              <a:t>Minimum distance</a:t>
            </a:r>
            <a:r>
              <a:rPr lang="zh-CN" altLang="zh-CN" b="0" dirty="0">
                <a:solidFill>
                  <a:schemeClr val="tx1"/>
                </a:solidFill>
                <a:latin typeface="+mj-ea"/>
                <a:ea typeface="+mj-ea"/>
              </a:rPr>
              <a:t>”参数选项：表示星座图中两个距离最近点之间的距离。本项只有当“</a:t>
            </a:r>
            <a:r>
              <a:rPr lang="en-US" altLang="zh-CN" b="0" dirty="0">
                <a:solidFill>
                  <a:schemeClr val="tx1"/>
                </a:solidFill>
                <a:latin typeface="+mj-ea"/>
                <a:ea typeface="+mj-ea"/>
              </a:rPr>
              <a:t>Normalization method</a:t>
            </a:r>
            <a:r>
              <a:rPr lang="zh-CN" altLang="zh-CN" b="0" dirty="0">
                <a:solidFill>
                  <a:schemeClr val="tx1"/>
                </a:solidFill>
                <a:latin typeface="+mj-ea"/>
                <a:ea typeface="+mj-ea"/>
              </a:rPr>
              <a:t>”选为“</a:t>
            </a:r>
            <a:r>
              <a:rPr lang="en-US" altLang="zh-CN" b="0" dirty="0" err="1">
                <a:solidFill>
                  <a:schemeClr val="tx1"/>
                </a:solidFill>
                <a:latin typeface="+mj-ea"/>
                <a:ea typeface="+mj-ea"/>
              </a:rPr>
              <a:t>Min.distance</a:t>
            </a:r>
            <a:r>
              <a:rPr lang="en-US" altLang="zh-CN" b="0" dirty="0">
                <a:solidFill>
                  <a:schemeClr val="tx1"/>
                </a:solidFill>
                <a:latin typeface="+mj-ea"/>
                <a:ea typeface="+mj-ea"/>
              </a:rPr>
              <a:t> between symbols</a:t>
            </a:r>
            <a:r>
              <a:rPr lang="zh-CN" altLang="zh-CN" b="0" dirty="0">
                <a:solidFill>
                  <a:schemeClr val="tx1"/>
                </a:solidFill>
                <a:latin typeface="+mj-ea"/>
                <a:ea typeface="+mj-ea"/>
              </a:rPr>
              <a:t>”时才有效，系统默认为</a:t>
            </a:r>
            <a:r>
              <a:rPr lang="en-US" altLang="zh-CN" b="0" dirty="0">
                <a:solidFill>
                  <a:schemeClr val="tx1"/>
                </a:solidFill>
                <a:latin typeface="+mj-ea"/>
                <a:ea typeface="+mj-ea"/>
              </a:rPr>
              <a:t>2</a:t>
            </a:r>
            <a:r>
              <a:rPr lang="zh-CN" altLang="zh-CN" b="0" dirty="0">
                <a:solidFill>
                  <a:schemeClr val="tx1"/>
                </a:solidFill>
                <a:latin typeface="+mj-ea"/>
                <a:ea typeface="+mj-ea"/>
              </a:rPr>
              <a:t>。</a:t>
            </a:r>
          </a:p>
          <a:p>
            <a:pPr algn="l"/>
            <a:r>
              <a:rPr lang="zh-CN" altLang="zh-CN" b="0" dirty="0">
                <a:solidFill>
                  <a:schemeClr val="tx1"/>
                </a:solidFill>
                <a:latin typeface="+mj-ea"/>
                <a:ea typeface="+mj-ea"/>
              </a:rPr>
              <a:t>搭建</a:t>
            </a:r>
            <a:r>
              <a:rPr lang="en-US" altLang="zh-CN" b="0" dirty="0">
                <a:solidFill>
                  <a:schemeClr val="tx1"/>
                </a:solidFill>
                <a:latin typeface="+mj-ea"/>
                <a:ea typeface="+mj-ea"/>
              </a:rPr>
              <a:t>M-PAM</a:t>
            </a:r>
            <a:r>
              <a:rPr lang="zh-CN" altLang="zh-CN" b="0" dirty="0">
                <a:solidFill>
                  <a:schemeClr val="tx1"/>
                </a:solidFill>
                <a:latin typeface="+mj-ea"/>
                <a:ea typeface="+mj-ea"/>
              </a:rPr>
              <a:t>解调模块模型，如图</a:t>
            </a:r>
            <a:r>
              <a:rPr lang="en-US" altLang="zh-CN" b="0" dirty="0">
                <a:solidFill>
                  <a:schemeClr val="tx1"/>
                </a:solidFill>
                <a:latin typeface="+mj-ea"/>
                <a:ea typeface="+mj-ea"/>
              </a:rPr>
              <a:t>11-117</a:t>
            </a:r>
            <a:r>
              <a:rPr lang="zh-CN" altLang="zh-CN" b="0" dirty="0">
                <a:solidFill>
                  <a:schemeClr val="tx1"/>
                </a:solidFill>
                <a:latin typeface="+mj-ea"/>
                <a:ea typeface="+mj-ea"/>
              </a:rPr>
              <a:t>所示。</a:t>
            </a:r>
          </a:p>
        </p:txBody>
      </p:sp>
    </p:spTree>
    <p:extLst>
      <p:ext uri="{BB962C8B-B14F-4D97-AF65-F5344CB8AC3E}">
        <p14:creationId xmlns:p14="http://schemas.microsoft.com/office/powerpoint/2010/main" val="4021393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16632"/>
            <a:ext cx="3985794" cy="1832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07504" y="1047632"/>
            <a:ext cx="4572000" cy="1938992"/>
          </a:xfrm>
          <a:prstGeom prst="rect">
            <a:avLst/>
          </a:prstGeom>
        </p:spPr>
        <p:txBody>
          <a:bodyPr>
            <a:spAutoFit/>
          </a:bodyPr>
          <a:lstStyle/>
          <a:p>
            <a:pPr algn="l"/>
            <a:r>
              <a:rPr lang="zh-CN" altLang="zh-CN" b="0" dirty="0">
                <a:solidFill>
                  <a:schemeClr val="tx1"/>
                </a:solidFill>
                <a:latin typeface="+mj-ea"/>
                <a:ea typeface="+mj-ea"/>
              </a:rPr>
              <a:t>采用系统默认输入，设定“</a:t>
            </a:r>
            <a:r>
              <a:rPr lang="en-US" altLang="zh-CN" b="0" dirty="0">
                <a:solidFill>
                  <a:schemeClr val="tx1"/>
                </a:solidFill>
                <a:latin typeface="+mj-ea"/>
                <a:ea typeface="+mj-ea"/>
              </a:rPr>
              <a:t>M-</a:t>
            </a:r>
            <a:r>
              <a:rPr lang="en-US" altLang="zh-CN" b="0" dirty="0" err="1">
                <a:solidFill>
                  <a:schemeClr val="tx1"/>
                </a:solidFill>
                <a:latin typeface="+mj-ea"/>
                <a:ea typeface="+mj-ea"/>
              </a:rPr>
              <a:t>ary</a:t>
            </a:r>
            <a:r>
              <a:rPr lang="en-US" altLang="zh-CN" b="0" dirty="0">
                <a:solidFill>
                  <a:schemeClr val="tx1"/>
                </a:solidFill>
                <a:latin typeface="+mj-ea"/>
                <a:ea typeface="+mj-ea"/>
              </a:rPr>
              <a:t> number</a:t>
            </a:r>
            <a:r>
              <a:rPr lang="zh-CN" altLang="zh-CN" b="0" dirty="0">
                <a:solidFill>
                  <a:schemeClr val="tx1"/>
                </a:solidFill>
                <a:latin typeface="+mj-ea"/>
                <a:ea typeface="+mj-ea"/>
              </a:rPr>
              <a:t>”参数选项值为</a:t>
            </a:r>
            <a:r>
              <a:rPr lang="en-US" altLang="zh-CN" b="0" dirty="0">
                <a:solidFill>
                  <a:schemeClr val="tx1"/>
                </a:solidFill>
                <a:latin typeface="+mj-ea"/>
                <a:ea typeface="+mj-ea"/>
              </a:rPr>
              <a:t>4</a:t>
            </a:r>
            <a:r>
              <a:rPr lang="zh-CN" altLang="zh-CN" b="0" dirty="0">
                <a:solidFill>
                  <a:schemeClr val="tx1"/>
                </a:solidFill>
                <a:latin typeface="+mj-ea"/>
                <a:ea typeface="+mj-ea"/>
              </a:rPr>
              <a:t>，“</a:t>
            </a:r>
            <a:r>
              <a:rPr lang="en-US" altLang="zh-CN" b="0" dirty="0">
                <a:solidFill>
                  <a:schemeClr val="tx1"/>
                </a:solidFill>
                <a:latin typeface="+mj-ea"/>
                <a:ea typeface="+mj-ea"/>
              </a:rPr>
              <a:t>Constellation ordering</a:t>
            </a:r>
            <a:r>
              <a:rPr lang="zh-CN" altLang="zh-CN" b="0" dirty="0">
                <a:solidFill>
                  <a:schemeClr val="tx1"/>
                </a:solidFill>
                <a:latin typeface="+mj-ea"/>
                <a:ea typeface="+mj-ea"/>
              </a:rPr>
              <a:t>”参数选项值为</a:t>
            </a:r>
            <a:r>
              <a:rPr lang="en-US" altLang="zh-CN" b="0" dirty="0">
                <a:solidFill>
                  <a:schemeClr val="tx1"/>
                </a:solidFill>
                <a:latin typeface="+mj-ea"/>
                <a:ea typeface="+mj-ea"/>
              </a:rPr>
              <a:t>Gray</a:t>
            </a:r>
            <a:r>
              <a:rPr lang="zh-CN" altLang="zh-CN" b="0" dirty="0">
                <a:solidFill>
                  <a:schemeClr val="tx1"/>
                </a:solidFill>
                <a:latin typeface="+mj-ea"/>
                <a:ea typeface="+mj-ea"/>
              </a:rPr>
              <a:t>，“</a:t>
            </a:r>
            <a:r>
              <a:rPr lang="en-US" altLang="zh-CN" b="0" dirty="0">
                <a:solidFill>
                  <a:schemeClr val="tx1"/>
                </a:solidFill>
                <a:latin typeface="+mj-ea"/>
                <a:ea typeface="+mj-ea"/>
              </a:rPr>
              <a:t>Output type</a:t>
            </a:r>
            <a:r>
              <a:rPr lang="zh-CN" altLang="zh-CN" b="0" dirty="0">
                <a:solidFill>
                  <a:schemeClr val="tx1"/>
                </a:solidFill>
                <a:latin typeface="+mj-ea"/>
                <a:ea typeface="+mj-ea"/>
              </a:rPr>
              <a:t>”参数选项为</a:t>
            </a:r>
            <a:r>
              <a:rPr lang="en-US" altLang="zh-CN" b="0" dirty="0">
                <a:solidFill>
                  <a:schemeClr val="tx1"/>
                </a:solidFill>
                <a:latin typeface="+mj-ea"/>
                <a:ea typeface="+mj-ea"/>
              </a:rPr>
              <a:t>Integer</a:t>
            </a:r>
            <a:r>
              <a:rPr lang="zh-CN" altLang="zh-CN" b="0" dirty="0">
                <a:solidFill>
                  <a:schemeClr val="tx1"/>
                </a:solidFill>
                <a:latin typeface="+mj-ea"/>
                <a:ea typeface="+mj-ea"/>
              </a:rPr>
              <a:t>，运行仿真文件，输出结果实部图形如图</a:t>
            </a:r>
            <a:r>
              <a:rPr lang="en-US" altLang="zh-CN" b="0" dirty="0">
                <a:solidFill>
                  <a:schemeClr val="tx1"/>
                </a:solidFill>
                <a:latin typeface="+mj-ea"/>
                <a:ea typeface="+mj-ea"/>
              </a:rPr>
              <a:t>11-118</a:t>
            </a:r>
            <a:r>
              <a:rPr lang="zh-CN" altLang="zh-CN" b="0" dirty="0">
                <a:solidFill>
                  <a:schemeClr val="tx1"/>
                </a:solidFill>
                <a:latin typeface="+mj-ea"/>
                <a:ea typeface="+mj-ea"/>
              </a:rPr>
              <a:t>所示。</a:t>
            </a:r>
          </a:p>
        </p:txBody>
      </p:sp>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058322"/>
            <a:ext cx="3687763" cy="2500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49071" y="3247053"/>
            <a:ext cx="4288866" cy="400110"/>
          </a:xfrm>
          <a:prstGeom prst="rect">
            <a:avLst/>
          </a:prstGeom>
        </p:spPr>
        <p:txBody>
          <a:bodyPr wrap="none">
            <a:spAutoFit/>
          </a:bodyPr>
          <a:lstStyle/>
          <a:p>
            <a:pPr algn="l"/>
            <a:r>
              <a:rPr lang="zh-CN" altLang="zh-CN" b="0" dirty="0">
                <a:solidFill>
                  <a:schemeClr val="tx1"/>
                </a:solidFill>
                <a:latin typeface="+mj-ea"/>
                <a:ea typeface="+mj-ea"/>
              </a:rPr>
              <a:t>输出结果虚部图形如图</a:t>
            </a:r>
            <a:r>
              <a:rPr lang="en-US" altLang="zh-CN" b="0" dirty="0">
                <a:solidFill>
                  <a:schemeClr val="tx1"/>
                </a:solidFill>
                <a:latin typeface="+mj-ea"/>
                <a:ea typeface="+mj-ea"/>
              </a:rPr>
              <a:t>11-119</a:t>
            </a:r>
            <a:r>
              <a:rPr lang="zh-CN" altLang="zh-CN" b="0" dirty="0">
                <a:solidFill>
                  <a:schemeClr val="tx1"/>
                </a:solidFill>
                <a:latin typeface="+mj-ea"/>
                <a:ea typeface="+mj-ea"/>
              </a:rPr>
              <a:t>所示。</a:t>
            </a:r>
          </a:p>
        </p:txBody>
      </p:sp>
      <p:pic>
        <p:nvPicPr>
          <p:cNvPr id="829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18" y="3647163"/>
            <a:ext cx="3978275" cy="271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1094467"/>
      </p:ext>
    </p:extLst>
  </p:cSld>
  <p:clrMapOvr>
    <a:masterClrMapping/>
  </p:clrMapOvr>
</p:sld>
</file>

<file path=ppt/theme/theme1.xml><?xml version="1.0" encoding="utf-8"?>
<a:theme xmlns:a="http://schemas.openxmlformats.org/drawingml/2006/main" name="模板 - 副本">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rgbClr val="A50021"/>
            </a:solidFill>
            <a:effectLst/>
            <a:latin typeface="Arial" charset="0"/>
            <a:ea typeface="华文行楷"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rgbClr val="A50021"/>
            </a:solidFill>
            <a:effectLst/>
            <a:latin typeface="Arial" charset="0"/>
            <a:ea typeface="华文行楷"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rgbClr val="A50021"/>
            </a:solidFill>
            <a:effectLst/>
            <a:latin typeface="Arial" charset="0"/>
            <a:ea typeface="华文行楷"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rgbClr val="A50021"/>
            </a:solidFill>
            <a:effectLst/>
            <a:latin typeface="Arial" charset="0"/>
            <a:ea typeface="华文行楷"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模板 - 副本</Template>
  <TotalTime>86</TotalTime>
  <Words>8059</Words>
  <Application>Microsoft Office PowerPoint</Application>
  <PresentationFormat>全屏显示(4:3)</PresentationFormat>
  <Paragraphs>446</Paragraphs>
  <Slides>96</Slides>
  <Notes>0</Notes>
  <HiddenSlides>0</HiddenSlides>
  <MMClips>0</MMClips>
  <ScaleCrop>false</ScaleCrop>
  <HeadingPairs>
    <vt:vector size="4" baseType="variant">
      <vt:variant>
        <vt:lpstr>主题</vt:lpstr>
      </vt:variant>
      <vt:variant>
        <vt:i4>2</vt:i4>
      </vt:variant>
      <vt:variant>
        <vt:lpstr>幻灯片标题</vt:lpstr>
      </vt:variant>
      <vt:variant>
        <vt:i4>96</vt:i4>
      </vt:variant>
    </vt:vector>
  </HeadingPairs>
  <TitlesOfParts>
    <vt:vector size="98" baseType="lpstr">
      <vt:lpstr>模板 - 副本</vt:lpstr>
      <vt:lpstr>默认设计模板</vt:lpstr>
      <vt:lpstr>第11章  通信系统仿真设计 </vt:lpstr>
      <vt:lpstr>目录</vt:lpstr>
      <vt:lpstr>11.1  通信系统仿真概述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Haiou</dc:creator>
  <cp:lastModifiedBy>asus</cp:lastModifiedBy>
  <cp:revision>11</cp:revision>
  <cp:lastPrinted>1601-01-01T00:00:00Z</cp:lastPrinted>
  <dcterms:created xsi:type="dcterms:W3CDTF">2017-03-29T11:46:04Z</dcterms:created>
  <dcterms:modified xsi:type="dcterms:W3CDTF">2017-05-03T01:30:28Z</dcterms:modified>
</cp:coreProperties>
</file>